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1203"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2" d="100"/>
          <a:sy n="82" d="100"/>
        </p:scale>
        <p:origin x="15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B299BC-D3DB-41C8-94F8-3F2CD1F4DF20}" type="datetimeFigureOut">
              <a:rPr kumimoji="1" lang="ja-JP" altLang="en-US" smtClean="0"/>
              <a:t>2022/12/1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971E88-885D-4E32-95F7-61059B34F892}" type="slidenum">
              <a:rPr kumimoji="1" lang="ja-JP" altLang="en-US" smtClean="0"/>
              <a:t>‹#›</a:t>
            </a:fld>
            <a:endParaRPr kumimoji="1" lang="ja-JP" altLang="en-US"/>
          </a:p>
        </p:txBody>
      </p:sp>
    </p:spTree>
    <p:extLst>
      <p:ext uri="{BB962C8B-B14F-4D97-AF65-F5344CB8AC3E}">
        <p14:creationId xmlns:p14="http://schemas.microsoft.com/office/powerpoint/2010/main" val="34896333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ー 1">
            <a:extLst>
              <a:ext uri="{FF2B5EF4-FFF2-40B4-BE49-F238E27FC236}">
                <a16:creationId xmlns:a16="http://schemas.microsoft.com/office/drawing/2014/main" id="{EAE8B073-8F81-43D4-88DB-7969127465E2}"/>
              </a:ext>
            </a:extLst>
          </p:cNvPr>
          <p:cNvSpPr>
            <a:spLocks noGrp="1" noRot="1" noChangeAspect="1" noChangeArrowheads="1" noTextEdit="1"/>
          </p:cNvSpPr>
          <p:nvPr>
            <p:ph type="sldImg"/>
          </p:nvPr>
        </p:nvSpPr>
        <p:spPr>
          <a:xfrm>
            <a:off x="1371600" y="1143000"/>
            <a:ext cx="4114800" cy="3086100"/>
          </a:xfrm>
          <a:ln/>
        </p:spPr>
      </p:sp>
      <p:sp>
        <p:nvSpPr>
          <p:cNvPr id="3" name="ノート プレースホルダー 2">
            <a:extLst>
              <a:ext uri="{FF2B5EF4-FFF2-40B4-BE49-F238E27FC236}">
                <a16:creationId xmlns:a16="http://schemas.microsoft.com/office/drawing/2014/main" id="{4F5FB04F-BA4E-45B7-AAF5-2DC1019C4F67}"/>
              </a:ext>
            </a:extLst>
          </p:cNvPr>
          <p:cNvSpPr>
            <a:spLocks noGrp="1"/>
          </p:cNvSpPr>
          <p:nvPr>
            <p:ph type="body" idx="1"/>
          </p:nvPr>
        </p:nvSpPr>
        <p:spPr/>
        <p:txBody>
          <a:bodyPr/>
          <a:lstStyle/>
          <a:p>
            <a:pPr>
              <a:defRPr/>
            </a:pPr>
            <a:r>
              <a:rPr kumimoji="0" lang="ja-JP" altLang="en-US" dirty="0">
                <a:latin typeface="+mn-ea"/>
              </a:rPr>
              <a:t>また、浜通り地域等発の実用化技術・製品等の創出を目指し、</a:t>
            </a:r>
            <a:endParaRPr kumimoji="0" lang="en-US" altLang="ja-JP" dirty="0">
              <a:latin typeface="+mn-ea"/>
            </a:endParaRPr>
          </a:p>
          <a:p>
            <a:pPr>
              <a:defRPr/>
            </a:pPr>
            <a:r>
              <a:rPr kumimoji="0" lang="ja-JP" altLang="en-US" dirty="0">
                <a:latin typeface="+mn-ea"/>
              </a:rPr>
              <a:t>県の</a:t>
            </a:r>
            <a:r>
              <a:rPr kumimoji="0" lang="zh-TW" altLang="en-US" dirty="0">
                <a:latin typeface="+mn-ea"/>
              </a:rPr>
              <a:t>「</a:t>
            </a:r>
            <a:r>
              <a:rPr kumimoji="0" lang="ja-JP" altLang="en-US" dirty="0">
                <a:latin typeface="+mn-ea"/>
              </a:rPr>
              <a:t>イノベ実用化補助金」（←</a:t>
            </a:r>
            <a:r>
              <a:rPr kumimoji="0" lang="zh-TW" altLang="en-US" dirty="0">
                <a:latin typeface="+mn-ea"/>
              </a:rPr>
              <a:t>地域復興実用化開発等促進事業費補助金</a:t>
            </a:r>
            <a:r>
              <a:rPr kumimoji="0" lang="ja-JP" altLang="en-US" dirty="0">
                <a:latin typeface="+mn-ea"/>
              </a:rPr>
              <a:t>）に</a:t>
            </a:r>
            <a:endParaRPr kumimoji="0" lang="en-US" altLang="ja-JP" dirty="0">
              <a:latin typeface="+mn-ea"/>
            </a:endParaRPr>
          </a:p>
          <a:p>
            <a:pPr>
              <a:defRPr/>
            </a:pPr>
            <a:r>
              <a:rPr kumimoji="0" lang="ja-JP" altLang="en-US" dirty="0">
                <a:latin typeface="+mn-ea"/>
              </a:rPr>
              <a:t>採択された企業に対して、</a:t>
            </a:r>
            <a:endParaRPr kumimoji="0" lang="en-US" altLang="ja-JP" dirty="0">
              <a:latin typeface="+mn-ea"/>
            </a:endParaRPr>
          </a:p>
          <a:p>
            <a:pPr>
              <a:defRPr/>
            </a:pPr>
            <a:r>
              <a:rPr kumimoji="0" lang="ja-JP" altLang="en-US" dirty="0">
                <a:latin typeface="+mn-ea"/>
              </a:rPr>
              <a:t>事業化に向けて個々の事業者が抱えている課題解決のためコンサルティングや</a:t>
            </a:r>
            <a:endParaRPr kumimoji="0" lang="en-US" altLang="ja-JP" dirty="0">
              <a:latin typeface="+mn-ea"/>
            </a:endParaRPr>
          </a:p>
          <a:p>
            <a:pPr>
              <a:defRPr/>
            </a:pPr>
            <a:r>
              <a:rPr kumimoji="0" lang="ja-JP" altLang="en-US" dirty="0">
                <a:latin typeface="+mn-ea"/>
              </a:rPr>
              <a:t>知財保護などの支援も実施しています。</a:t>
            </a:r>
          </a:p>
          <a:p>
            <a:pPr>
              <a:defRPr/>
            </a:pPr>
            <a:endParaRPr lang="en-US" altLang="ja-JP" dirty="0">
              <a:latin typeface="+mn-ea"/>
            </a:endParaRPr>
          </a:p>
          <a:p>
            <a:pPr>
              <a:defRPr/>
            </a:pPr>
            <a:r>
              <a:rPr lang="ja-JP" altLang="en-US" dirty="0">
                <a:latin typeface="+mn-ea"/>
              </a:rPr>
              <a:t>３０～４０年かかるとされている廃炉では、</a:t>
            </a:r>
            <a:endParaRPr lang="en-US" altLang="ja-JP" dirty="0">
              <a:latin typeface="+mn-ea"/>
            </a:endParaRPr>
          </a:p>
          <a:p>
            <a:pPr>
              <a:defRPr/>
            </a:pPr>
            <a:r>
              <a:rPr lang="ja-JP" altLang="en-US" dirty="0">
                <a:latin typeface="+mn-ea"/>
              </a:rPr>
              <a:t>地元企業が廃炉関連産業に参入できるよう、</a:t>
            </a:r>
            <a:endParaRPr lang="en-US" altLang="ja-JP" dirty="0">
              <a:latin typeface="+mn-ea"/>
            </a:endParaRPr>
          </a:p>
          <a:p>
            <a:pPr>
              <a:defRPr/>
            </a:pPr>
            <a:r>
              <a:rPr kumimoji="0" lang="ja-JP" altLang="en-US" dirty="0">
                <a:latin typeface="+mn-ea"/>
              </a:rPr>
              <a:t>可能性の調査を実施中であり、元請企業と地元企業をつなぐ</a:t>
            </a:r>
            <a:endParaRPr kumimoji="0" lang="en-US" altLang="ja-JP" dirty="0">
              <a:latin typeface="+mn-ea"/>
            </a:endParaRPr>
          </a:p>
          <a:p>
            <a:pPr>
              <a:defRPr/>
            </a:pPr>
            <a:r>
              <a:rPr kumimoji="0" lang="ja-JP" altLang="en-US" dirty="0">
                <a:latin typeface="+mn-ea"/>
              </a:rPr>
              <a:t>マッチングスキームの検討を、今年度から開始したところです。</a:t>
            </a:r>
            <a:endParaRPr kumimoji="0" lang="en-US" altLang="ja-JP" dirty="0">
              <a:latin typeface="+mn-ea"/>
            </a:endParaRPr>
          </a:p>
          <a:p>
            <a:pPr>
              <a:defRPr/>
            </a:pPr>
            <a:r>
              <a:rPr kumimoji="0" lang="ja-JP" altLang="en-US" dirty="0">
                <a:latin typeface="+mn-ea"/>
              </a:rPr>
              <a:t>昨年１２月より、トライアル的に元請希望会社と下請希望会社のマッチング会を</a:t>
            </a:r>
            <a:endParaRPr kumimoji="0" lang="en-US" altLang="ja-JP" dirty="0">
              <a:latin typeface="+mn-ea"/>
            </a:endParaRPr>
          </a:p>
          <a:p>
            <a:pPr>
              <a:defRPr/>
            </a:pPr>
            <a:r>
              <a:rPr kumimoji="0" lang="ja-JP" altLang="en-US" dirty="0">
                <a:latin typeface="+mn-ea"/>
              </a:rPr>
              <a:t>開催しました。</a:t>
            </a:r>
            <a:endParaRPr lang="ja-JP" altLang="en-US" dirty="0">
              <a:latin typeface="+mn-ea"/>
            </a:endParaRPr>
          </a:p>
        </p:txBody>
      </p:sp>
    </p:spTree>
    <p:extLst>
      <p:ext uri="{BB962C8B-B14F-4D97-AF65-F5344CB8AC3E}">
        <p14:creationId xmlns:p14="http://schemas.microsoft.com/office/powerpoint/2010/main" val="1400885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3910810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1647480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1452333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20453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1633283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3876391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593125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2112449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3941436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3282637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1510975-A72B-461A-8240-D744745E8AED}"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3340332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510975-A72B-461A-8240-D744745E8AED}" type="datetimeFigureOut">
              <a:rPr kumimoji="1" lang="ja-JP" altLang="en-US" smtClean="0"/>
              <a:t>2022/12/1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1AE5E1-335C-45AC-BF3D-64F41F97FC2F}" type="slidenum">
              <a:rPr kumimoji="1" lang="ja-JP" altLang="en-US" smtClean="0"/>
              <a:t>‹#›</a:t>
            </a:fld>
            <a:endParaRPr kumimoji="1" lang="ja-JP" altLang="en-US"/>
          </a:p>
        </p:txBody>
      </p:sp>
    </p:spTree>
    <p:extLst>
      <p:ext uri="{BB962C8B-B14F-4D97-AF65-F5344CB8AC3E}">
        <p14:creationId xmlns:p14="http://schemas.microsoft.com/office/powerpoint/2010/main" val="29308697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テキスト ボックス 3">
            <a:extLst>
              <a:ext uri="{FF2B5EF4-FFF2-40B4-BE49-F238E27FC236}">
                <a16:creationId xmlns:a16="http://schemas.microsoft.com/office/drawing/2014/main" id="{D0220203-AAD1-4657-A41A-A91E0B6E83A9}"/>
              </a:ext>
            </a:extLst>
          </p:cNvPr>
          <p:cNvSpPr>
            <a:spLocks noChangeArrowheads="1"/>
          </p:cNvSpPr>
          <p:nvPr/>
        </p:nvSpPr>
        <p:spPr bwMode="auto">
          <a:xfrm>
            <a:off x="34925" y="115890"/>
            <a:ext cx="4724370" cy="36933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r>
              <a:rPr lang="ja-JP" altLang="en-US" sz="1800" b="1" dirty="0">
                <a:latin typeface="メイリオ" panose="020B0604030504040204" pitchFamily="50" charset="-128"/>
                <a:ea typeface="メイリオ" panose="020B0604030504040204" pitchFamily="50" charset="-128"/>
              </a:rPr>
              <a:t>機構の取組  産業集積・ビジネスマッチング</a:t>
            </a:r>
            <a:endParaRPr lang="ja-JP" altLang="en-US" sz="1400" b="1" dirty="0">
              <a:latin typeface="メイリオ" panose="020B0604030504040204" pitchFamily="50" charset="-128"/>
              <a:ea typeface="メイリオ" panose="020B0604030504040204" pitchFamily="50" charset="-128"/>
            </a:endParaRPr>
          </a:p>
        </p:txBody>
      </p:sp>
      <p:sp>
        <p:nvSpPr>
          <p:cNvPr id="3" name="正方形/長方形 9">
            <a:extLst>
              <a:ext uri="{FF2B5EF4-FFF2-40B4-BE49-F238E27FC236}">
                <a16:creationId xmlns:a16="http://schemas.microsoft.com/office/drawing/2014/main" id="{4173F553-DBAB-4912-86BB-53F763C24308}"/>
              </a:ext>
            </a:extLst>
          </p:cNvPr>
          <p:cNvSpPr>
            <a:spLocks noChangeArrowheads="1"/>
          </p:cNvSpPr>
          <p:nvPr/>
        </p:nvSpPr>
        <p:spPr bwMode="auto">
          <a:xfrm>
            <a:off x="34926" y="710356"/>
            <a:ext cx="90900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SzPct val="100000"/>
              <a:buFont typeface="Arial" panose="020B0604020202020204" pitchFamily="34" charset="0"/>
              <a:buChar char="•"/>
              <a:defRPr kumimoji="1" sz="3200">
                <a:solidFill>
                  <a:schemeClr val="tx1"/>
                </a:solidFill>
                <a:latin typeface="Calibri" panose="020F0502020204030204" pitchFamily="34" charset="0"/>
                <a:cs typeface="Arial" panose="020B0604020202020204" pitchFamily="34" charset="0"/>
              </a:defRPr>
            </a:lvl1pPr>
            <a:lvl2pPr marL="742950" indent="-285750">
              <a:spcBef>
                <a:spcPct val="20000"/>
              </a:spcBef>
              <a:buSzPct val="100000"/>
              <a:buFont typeface="Arial" panose="020B0604020202020204" pitchFamily="34" charset="0"/>
              <a:buChar char="–"/>
              <a:defRPr kumimoji="1" sz="2800">
                <a:solidFill>
                  <a:schemeClr val="tx1"/>
                </a:solidFill>
                <a:latin typeface="Calibri" panose="020F0502020204030204" pitchFamily="34" charset="0"/>
                <a:cs typeface="Arial" panose="020B0604020202020204" pitchFamily="34" charset="0"/>
              </a:defRPr>
            </a:lvl2pPr>
            <a:lvl3pPr marL="1143000" indent="-228600">
              <a:spcBef>
                <a:spcPct val="20000"/>
              </a:spcBef>
              <a:buSzPct val="100000"/>
              <a:buFont typeface="Arial" panose="020B0604020202020204" pitchFamily="34" charset="0"/>
              <a:buChar char="•"/>
              <a:defRPr kumimoji="1" sz="2400">
                <a:solidFill>
                  <a:schemeClr val="tx1"/>
                </a:solidFill>
                <a:latin typeface="Calibri" panose="020F0502020204030204" pitchFamily="34" charset="0"/>
                <a:cs typeface="Arial" panose="020B0604020202020204" pitchFamily="34" charset="0"/>
              </a:defRPr>
            </a:lvl3pPr>
            <a:lvl4pPr marL="16002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4pPr>
            <a:lvl5pPr marL="2057400" indent="-228600">
              <a:spcBef>
                <a:spcPct val="20000"/>
              </a:spcBef>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20000"/>
              </a:spcBef>
              <a:spcAft>
                <a:spcPct val="0"/>
              </a:spcAft>
              <a:buSzPct val="100000"/>
              <a:buFont typeface="Arial" panose="020B0604020202020204" pitchFamily="34" charset="0"/>
              <a:buChar char="»"/>
              <a:defRPr kumimoji="1" sz="2000">
                <a:solidFill>
                  <a:schemeClr val="tx1"/>
                </a:solidFill>
                <a:latin typeface="Calibri" panose="020F0502020204030204" pitchFamily="34" charset="0"/>
                <a:cs typeface="Arial" panose="020B0604020202020204" pitchFamily="34" charset="0"/>
              </a:defRPr>
            </a:lvl9pPr>
          </a:lstStyle>
          <a:p>
            <a:pPr>
              <a:spcBef>
                <a:spcPct val="0"/>
              </a:spcBef>
              <a:buSzTx/>
              <a:buFontTx/>
              <a:buNone/>
            </a:pPr>
            <a:r>
              <a:rPr kumimoji="0" lang="ja-JP" altLang="en-US" sz="1800" b="1" dirty="0">
                <a:latin typeface="Meiryo UI" panose="020B0604030504040204" pitchFamily="50" charset="-128"/>
                <a:ea typeface="Meiryo UI" panose="020B0604030504040204" pitchFamily="50" charset="-128"/>
              </a:rPr>
              <a:t>＜事業化支援＞　</a:t>
            </a:r>
          </a:p>
        </p:txBody>
      </p:sp>
      <p:sp>
        <p:nvSpPr>
          <p:cNvPr id="81" name="正方形/長方形 80">
            <a:extLst>
              <a:ext uri="{FF2B5EF4-FFF2-40B4-BE49-F238E27FC236}">
                <a16:creationId xmlns:a16="http://schemas.microsoft.com/office/drawing/2014/main" id="{15739276-8D9A-48F1-BEFF-CA709E4AE930}"/>
              </a:ext>
            </a:extLst>
          </p:cNvPr>
          <p:cNvSpPr/>
          <p:nvPr/>
        </p:nvSpPr>
        <p:spPr>
          <a:xfrm>
            <a:off x="220663" y="4346793"/>
            <a:ext cx="1909762" cy="663575"/>
          </a:xfrm>
          <a:prstGeom prst="rect">
            <a:avLst/>
          </a:prstGeom>
          <a:solidFill>
            <a:schemeClr val="bg1"/>
          </a:solid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1" name="テキスト ボックス 40">
            <a:extLst>
              <a:ext uri="{FF2B5EF4-FFF2-40B4-BE49-F238E27FC236}">
                <a16:creationId xmlns:a16="http://schemas.microsoft.com/office/drawing/2014/main" id="{2B6BF37D-701D-41E3-A8DC-E276870172E0}"/>
              </a:ext>
            </a:extLst>
          </p:cNvPr>
          <p:cNvSpPr txBox="1"/>
          <p:nvPr/>
        </p:nvSpPr>
        <p:spPr>
          <a:xfrm>
            <a:off x="109101" y="1216083"/>
            <a:ext cx="8782050" cy="5232202"/>
          </a:xfrm>
          <a:prstGeom prst="rect">
            <a:avLst/>
          </a:prstGeom>
          <a:noFill/>
          <a:ln w="19050">
            <a:solidFill>
              <a:schemeClr val="tx1"/>
            </a:solidFill>
          </a:ln>
        </p:spPr>
        <p:txBody>
          <a:bodyPr wrap="square">
            <a:spAutoFit/>
          </a:bodyPr>
          <a:lstStyle/>
          <a:p>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具体的事例</a:t>
            </a:r>
            <a:r>
              <a:rPr lang="en-US" altLang="ja-JP" sz="1400" b="1" dirty="0">
                <a:latin typeface="Meiryo UI" panose="020B0604030504040204" pitchFamily="50" charset="-128"/>
                <a:ea typeface="Meiryo UI" panose="020B0604030504040204" pitchFamily="50" charset="-128"/>
              </a:rPr>
              <a:t>】</a:t>
            </a: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6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endParaRPr lang="en-US" altLang="ja-JP" sz="2000" b="1" dirty="0">
              <a:latin typeface="Meiryo UI" panose="020B0604030504040204" pitchFamily="50" charset="-128"/>
              <a:ea typeface="Meiryo UI" panose="020B0604030504040204" pitchFamily="50" charset="-128"/>
            </a:endParaRPr>
          </a:p>
          <a:p>
            <a:endParaRPr lang="en-US" altLang="ja-JP" sz="1200" b="1" dirty="0">
              <a:latin typeface="Meiryo UI" panose="020B0604030504040204" pitchFamily="50" charset="-128"/>
              <a:ea typeface="Meiryo UI" panose="020B0604030504040204" pitchFamily="50" charset="-128"/>
            </a:endParaRPr>
          </a:p>
          <a:p>
            <a:endParaRPr lang="en-US" altLang="ja-JP" sz="1200" b="1" dirty="0">
              <a:latin typeface="Meiryo UI" panose="020B0604030504040204" pitchFamily="50" charset="-128"/>
              <a:ea typeface="Meiryo UI" panose="020B0604030504040204" pitchFamily="50" charset="-128"/>
            </a:endParaRPr>
          </a:p>
          <a:p>
            <a:endParaRPr lang="en-US" altLang="ja-JP" sz="1200" b="1" dirty="0">
              <a:latin typeface="Meiryo UI" panose="020B0604030504040204" pitchFamily="50" charset="-128"/>
              <a:ea typeface="Meiryo UI" panose="020B0604030504040204" pitchFamily="50" charset="-128"/>
            </a:endParaRPr>
          </a:p>
          <a:p>
            <a:endParaRPr lang="en-US" altLang="ja-JP" sz="1000" b="1"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28930CEF-E29B-4AE9-9968-52BD6FA1A091}"/>
              </a:ext>
            </a:extLst>
          </p:cNvPr>
          <p:cNvSpPr txBox="1"/>
          <p:nvPr/>
        </p:nvSpPr>
        <p:spPr>
          <a:xfrm>
            <a:off x="195140" y="1527376"/>
            <a:ext cx="1786171" cy="369332"/>
          </a:xfrm>
          <a:prstGeom prst="rect">
            <a:avLst/>
          </a:prstGeom>
          <a:noFill/>
          <a:ln>
            <a:solidFill>
              <a:srgbClr val="0070C0"/>
            </a:solidFill>
          </a:ln>
        </p:spPr>
        <p:txBody>
          <a:bodyPr wrap="square" rtlCol="0">
            <a:spAutoFit/>
          </a:bodyPr>
          <a:lstStyle/>
          <a:p>
            <a:pPr algn="ctr"/>
            <a:r>
              <a:rPr lang="ja-JP" altLang="en-US" dirty="0">
                <a:latin typeface="Meiryo UI" panose="020B0604030504040204" pitchFamily="50" charset="-128"/>
                <a:ea typeface="Meiryo UI" panose="020B0604030504040204" pitchFamily="50" charset="-128"/>
              </a:rPr>
              <a:t> </a:t>
            </a:r>
            <a:r>
              <a:rPr lang="ja-JP" altLang="en-US" b="1" dirty="0">
                <a:latin typeface="Meiryo UI" panose="020B0604030504040204" pitchFamily="50" charset="-128"/>
                <a:ea typeface="Meiryo UI" panose="020B0604030504040204" pitchFamily="50" charset="-128"/>
              </a:rPr>
              <a:t>㈱芳賀沼製作</a:t>
            </a:r>
          </a:p>
        </p:txBody>
      </p:sp>
      <p:sp>
        <p:nvSpPr>
          <p:cNvPr id="4" name="テキスト ボックス 3">
            <a:extLst>
              <a:ext uri="{FF2B5EF4-FFF2-40B4-BE49-F238E27FC236}">
                <a16:creationId xmlns:a16="http://schemas.microsoft.com/office/drawing/2014/main" id="{10C21D8B-BC14-40D3-81AC-B9EC043F504D}"/>
              </a:ext>
            </a:extLst>
          </p:cNvPr>
          <p:cNvSpPr txBox="1"/>
          <p:nvPr/>
        </p:nvSpPr>
        <p:spPr>
          <a:xfrm>
            <a:off x="357275" y="1880689"/>
            <a:ext cx="5475592" cy="584775"/>
          </a:xfrm>
          <a:prstGeom prst="rect">
            <a:avLst/>
          </a:prstGeom>
          <a:noFill/>
        </p:spPr>
        <p:txBody>
          <a:bodyPr wrap="square" rtlCol="0">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目的とする事業</a:t>
            </a:r>
            <a:r>
              <a:rPr lang="en-US" altLang="ja-JP" sz="1600" b="1" dirty="0">
                <a:latin typeface="Meiryo UI" panose="020B0604030504040204" pitchFamily="50" charset="-128"/>
                <a:ea typeface="Meiryo UI" panose="020B0604030504040204" pitchFamily="50" charset="-128"/>
              </a:rPr>
              <a:t>】</a:t>
            </a:r>
          </a:p>
          <a:p>
            <a:r>
              <a:rPr lang="ja-JP" altLang="en-US" sz="1600" b="1"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縦ログ構法に関する技術開発と縦ログ生産ネットワークの構築</a:t>
            </a:r>
            <a:endParaRPr lang="en-US" altLang="ja-JP" sz="1600"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C180841B-65A4-43F9-90EC-A7EA37D3A5B5}"/>
              </a:ext>
            </a:extLst>
          </p:cNvPr>
          <p:cNvSpPr txBox="1"/>
          <p:nvPr/>
        </p:nvSpPr>
        <p:spPr>
          <a:xfrm>
            <a:off x="357277" y="2681214"/>
            <a:ext cx="5761893" cy="830997"/>
          </a:xfrm>
          <a:prstGeom prst="rect">
            <a:avLst/>
          </a:prstGeom>
          <a:noFill/>
          <a:ln>
            <a:noFill/>
          </a:ln>
        </p:spPr>
        <p:txBody>
          <a:bodyPr wrap="square" rtlCol="0">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事業化の課題</a:t>
            </a:r>
            <a:r>
              <a:rPr lang="en-US" altLang="ja-JP" sz="1600" b="1" dirty="0">
                <a:latin typeface="Meiryo UI" panose="020B0604030504040204" pitchFamily="50" charset="-128"/>
                <a:ea typeface="Meiryo UI" panose="020B0604030504040204" pitchFamily="50" charset="-128"/>
              </a:rPr>
              <a:t>】</a:t>
            </a:r>
          </a:p>
          <a:p>
            <a:r>
              <a:rPr lang="ja-JP" altLang="en-US" sz="1600" dirty="0">
                <a:latin typeface="Meiryo UI" panose="020B0604030504040204" pitchFamily="50" charset="-128"/>
                <a:ea typeface="Meiryo UI" panose="020B0604030504040204" pitchFamily="50" charset="-128"/>
              </a:rPr>
              <a:t>　縦ログ・パネルログ関連製品の販売促進に向けたＰＲ活動の強化</a:t>
            </a:r>
            <a:endParaRPr lang="en-US" altLang="ja-JP" sz="1600" dirty="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（販路）</a:t>
            </a:r>
            <a:endParaRPr lang="en-US" altLang="ja-JP" sz="1600" b="1"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3F5A1093-C128-4EE0-9328-41E50C9980BC}"/>
              </a:ext>
            </a:extLst>
          </p:cNvPr>
          <p:cNvSpPr txBox="1"/>
          <p:nvPr/>
        </p:nvSpPr>
        <p:spPr>
          <a:xfrm>
            <a:off x="357275" y="3474170"/>
            <a:ext cx="6192688" cy="2708434"/>
          </a:xfrm>
          <a:prstGeom prst="rect">
            <a:avLst/>
          </a:prstGeom>
          <a:noFill/>
          <a:ln>
            <a:noFill/>
          </a:ln>
        </p:spPr>
        <p:txBody>
          <a:bodyPr wrap="square" rtlCol="0">
            <a:spAutoFit/>
          </a:bodyPr>
          <a:lstStyle/>
          <a:p>
            <a:r>
              <a:rPr lang="en-US" altLang="ja-JP" sz="1600" b="1" dirty="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イノベ機構の支援</a:t>
            </a:r>
            <a:r>
              <a:rPr lang="en-US" altLang="ja-JP" sz="1600" b="1" dirty="0">
                <a:latin typeface="Meiryo UI" panose="020B0604030504040204" pitchFamily="50" charset="-128"/>
                <a:ea typeface="Meiryo UI" panose="020B0604030504040204" pitchFamily="50" charset="-128"/>
              </a:rPr>
              <a:t>】</a:t>
            </a:r>
          </a:p>
          <a:p>
            <a:r>
              <a:rPr lang="ja-JP" altLang="en-US" sz="1400" dirty="0">
                <a:latin typeface="Meiryo UI" panose="020B0604030504040204" pitchFamily="50" charset="-128"/>
                <a:ea typeface="Meiryo UI" panose="020B0604030504040204" pitchFamily="50" charset="-128"/>
              </a:rPr>
              <a:t>　〇インターネット広告の種類・特徴・価格等の調査を通じ、具体的なサービス</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を提示。広告配信後、効果測定を行い、改善点を提案</a:t>
            </a:r>
            <a:r>
              <a:rPr lang="ja-JP" altLang="en-US" sz="1400" b="1" dirty="0">
                <a:latin typeface="Meiryo UI" panose="020B0604030504040204" pitchFamily="50" charset="-128"/>
                <a:ea typeface="Meiryo UI" panose="020B0604030504040204" pitchFamily="50" charset="-128"/>
              </a:rPr>
              <a:t>（販路）</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〇インターネット広告経由での流入ユーザーの受け皿となる</a:t>
            </a:r>
            <a:r>
              <a:rPr lang="en-US" altLang="ja-JP" sz="1400" dirty="0">
                <a:latin typeface="Meiryo UI" panose="020B0604030504040204" pitchFamily="50" charset="-128"/>
                <a:ea typeface="Meiryo UI" panose="020B0604030504040204" pitchFamily="50" charset="-128"/>
              </a:rPr>
              <a:t>HP</a:t>
            </a:r>
            <a:r>
              <a:rPr lang="ja-JP" altLang="en-US" sz="1400" dirty="0">
                <a:latin typeface="Meiryo UI" panose="020B0604030504040204" pitchFamily="50" charset="-128"/>
                <a:ea typeface="Meiryo UI" panose="020B0604030504040204" pitchFamily="50" charset="-128"/>
              </a:rPr>
              <a:t>の改善に向け、</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競合他社の調査を通じ、改善点を提案</a:t>
            </a:r>
            <a:r>
              <a:rPr lang="ja-JP" altLang="en-US" sz="1400" b="1" dirty="0">
                <a:latin typeface="Meiryo UI" panose="020B0604030504040204" pitchFamily="50" charset="-128"/>
                <a:ea typeface="Meiryo UI" panose="020B0604030504040204" pitchFamily="50" charset="-128"/>
              </a:rPr>
              <a:t>（販路）</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〇</a:t>
            </a:r>
            <a:r>
              <a:rPr lang="en-US" altLang="ja-JP" sz="1400" dirty="0">
                <a:latin typeface="Meiryo UI" panose="020B0604030504040204" pitchFamily="50" charset="-128"/>
                <a:ea typeface="Meiryo UI" panose="020B0604030504040204" pitchFamily="50" charset="-128"/>
              </a:rPr>
              <a:t>HP</a:t>
            </a:r>
            <a:r>
              <a:rPr lang="ja-JP" altLang="en-US" sz="1400" dirty="0">
                <a:latin typeface="Meiryo UI" panose="020B0604030504040204" pitchFamily="50" charset="-128"/>
                <a:ea typeface="Meiryo UI" panose="020B0604030504040204" pitchFamily="50" charset="-128"/>
              </a:rPr>
              <a:t>閲覧者等からの問い合わせに対応できるカタログ・事例集の改善に向け、</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競合他社の調査を通じ、改善点を提案</a:t>
            </a:r>
            <a:r>
              <a:rPr lang="ja-JP" altLang="en-US" sz="1400" b="1" dirty="0">
                <a:latin typeface="Meiryo UI" panose="020B0604030504040204" pitchFamily="50" charset="-128"/>
                <a:ea typeface="Meiryo UI" panose="020B0604030504040204" pitchFamily="50" charset="-128"/>
              </a:rPr>
              <a:t>（販路）</a:t>
            </a:r>
            <a:endParaRPr lang="en-US" altLang="ja-JP" sz="1400" b="1" dirty="0">
              <a:latin typeface="Meiryo UI" panose="020B0604030504040204" pitchFamily="50" charset="-128"/>
              <a:ea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HP</a:t>
            </a:r>
            <a:r>
              <a:rPr lang="ja-JP" altLang="en-US" sz="1400" b="1" dirty="0">
                <a:latin typeface="Meiryo UI" panose="020B0604030504040204" pitchFamily="50" charset="-128"/>
                <a:ea typeface="Meiryo UI" panose="020B0604030504040204" pitchFamily="50" charset="-128"/>
              </a:rPr>
              <a:t>のアクセス数が約５倍に、問い合わせ数は</a:t>
            </a:r>
            <a:r>
              <a:rPr lang="en-US" altLang="ja-JP" sz="1400" b="1" dirty="0">
                <a:latin typeface="Meiryo UI" panose="020B0604030504040204" pitchFamily="50" charset="-128"/>
                <a:ea typeface="Meiryo UI" panose="020B0604030504040204" pitchFamily="50" charset="-128"/>
              </a:rPr>
              <a:t>6</a:t>
            </a:r>
            <a:r>
              <a:rPr lang="ja-JP" altLang="en-US" sz="1400" b="1" dirty="0">
                <a:latin typeface="Meiryo UI" panose="020B0604030504040204" pitchFamily="50" charset="-128"/>
                <a:ea typeface="Meiryo UI" panose="020B0604030504040204" pitchFamily="50" charset="-128"/>
              </a:rPr>
              <a:t>倍に伸長！</a:t>
            </a:r>
            <a:endParaRPr lang="en-US" altLang="ja-JP" sz="1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rPr>
              <a:t>HP</a:t>
            </a:r>
            <a:r>
              <a:rPr lang="ja-JP" altLang="en-US" sz="1400" b="1" dirty="0">
                <a:latin typeface="Meiryo UI" panose="020B0604030504040204" pitchFamily="50" charset="-128"/>
                <a:ea typeface="Meiryo UI" panose="020B0604030504040204" pitchFamily="50" charset="-128"/>
              </a:rPr>
              <a:t>経由で県外の案件</a:t>
            </a:r>
            <a:r>
              <a:rPr lang="en-US" altLang="ja-JP" sz="1400" b="1" dirty="0">
                <a:latin typeface="Meiryo UI" panose="020B0604030504040204" pitchFamily="50" charset="-128"/>
                <a:ea typeface="Meiryo UI" panose="020B0604030504040204" pitchFamily="50" charset="-128"/>
              </a:rPr>
              <a:t>2</a:t>
            </a:r>
            <a:r>
              <a:rPr lang="ja-JP" altLang="en-US" sz="1400" b="1" dirty="0">
                <a:latin typeface="Meiryo UI" panose="020B0604030504040204" pitchFamily="50" charset="-128"/>
                <a:ea typeface="Meiryo UI" panose="020B0604030504040204" pitchFamily="50" charset="-128"/>
              </a:rPr>
              <a:t>件にパネルログ採用！</a:t>
            </a:r>
            <a:endParaRPr lang="en-US" altLang="ja-JP" sz="1400" b="1" dirty="0">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51952D8F-E17F-45D0-B85C-F9B227B67395}"/>
              </a:ext>
            </a:extLst>
          </p:cNvPr>
          <p:cNvSpPr/>
          <p:nvPr/>
        </p:nvSpPr>
        <p:spPr bwMode="gray">
          <a:xfrm>
            <a:off x="6117571" y="4355859"/>
            <a:ext cx="2574000" cy="1728000"/>
          </a:xfrm>
          <a:prstGeom prst="rect">
            <a:avLst/>
          </a:prstGeom>
          <a:solidFill>
            <a:srgbClr val="BBBCBC"/>
          </a:solidFill>
          <a:ln w="28575" algn="ctr">
            <a:solidFill>
              <a:schemeClr val="tx1"/>
            </a:solidFill>
            <a:miter lim="800000"/>
            <a:headEnd/>
            <a:tailEnd/>
          </a:ln>
        </p:spPr>
        <p:txBody>
          <a:bodyPr wrap="square" lIns="36000" tIns="36000" rIns="36000" bIns="36000" rtlCol="0" anchor="ctr"/>
          <a:ls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algn="ctr">
              <a:buFont typeface="Wingdings 2" pitchFamily="18" charset="2"/>
              <a:buNone/>
            </a:pPr>
            <a:endParaRPr lang="ja-JP" altLang="en-US" sz="1200" dirty="0"/>
          </a:p>
        </p:txBody>
      </p:sp>
      <p:sp>
        <p:nvSpPr>
          <p:cNvPr id="19" name="正方形/長方形 18">
            <a:extLst>
              <a:ext uri="{FF2B5EF4-FFF2-40B4-BE49-F238E27FC236}">
                <a16:creationId xmlns:a16="http://schemas.microsoft.com/office/drawing/2014/main" id="{0E9587D0-71A3-4000-9725-4293BC991DFE}"/>
              </a:ext>
            </a:extLst>
          </p:cNvPr>
          <p:cNvSpPr/>
          <p:nvPr/>
        </p:nvSpPr>
        <p:spPr bwMode="gray">
          <a:xfrm>
            <a:off x="6122503" y="1806688"/>
            <a:ext cx="2574000" cy="1728000"/>
          </a:xfrm>
          <a:prstGeom prst="rect">
            <a:avLst/>
          </a:prstGeom>
          <a:solidFill>
            <a:srgbClr val="BBBCBC"/>
          </a:solidFill>
          <a:ln w="28575" algn="ctr">
            <a:solidFill>
              <a:schemeClr val="tx1"/>
            </a:solidFill>
            <a:miter lim="800000"/>
            <a:headEnd/>
            <a:tailEnd/>
          </a:ln>
        </p:spPr>
        <p:txBody>
          <a:bodyPr wrap="square" lIns="36000" tIns="36000" rIns="36000" bIns="36000" rtlCol="0" anchor="ctr"/>
          <a:ls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algn="ctr">
              <a:buFont typeface="Wingdings 2" pitchFamily="18" charset="2"/>
              <a:buNone/>
            </a:pPr>
            <a:endParaRPr lang="ja-JP" altLang="en-US" sz="1200" dirty="0"/>
          </a:p>
        </p:txBody>
      </p:sp>
      <p:sp>
        <p:nvSpPr>
          <p:cNvPr id="20" name="正方形/長方形 19">
            <a:extLst>
              <a:ext uri="{FF2B5EF4-FFF2-40B4-BE49-F238E27FC236}">
                <a16:creationId xmlns:a16="http://schemas.microsoft.com/office/drawing/2014/main" id="{E32969C7-CAA7-445D-B0F8-728AEAC8DE16}"/>
              </a:ext>
            </a:extLst>
          </p:cNvPr>
          <p:cNvSpPr/>
          <p:nvPr/>
        </p:nvSpPr>
        <p:spPr bwMode="gray">
          <a:xfrm>
            <a:off x="6117571" y="5838216"/>
            <a:ext cx="2574000" cy="208956"/>
          </a:xfrm>
          <a:prstGeom prst="rect">
            <a:avLst/>
          </a:prstGeom>
          <a:solidFill>
            <a:schemeClr val="tx1"/>
          </a:solidFill>
          <a:ln w="28575" algn="ctr">
            <a:solidFill>
              <a:schemeClr val="tx1"/>
            </a:solidFill>
            <a:miter lim="800000"/>
            <a:headEnd/>
            <a:tailEnd/>
          </a:ln>
        </p:spPr>
        <p:txBody>
          <a:bodyPr wrap="square" lIns="36000" tIns="36000" rIns="36000" bIns="36000" rtlCol="0" anchor="ctr"/>
          <a:ls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algn="ctr">
              <a:buFont typeface="Wingdings 2" pitchFamily="18" charset="2"/>
              <a:buNone/>
            </a:pPr>
            <a:r>
              <a:rPr lang="ja-JP" altLang="en-US" sz="1050" dirty="0">
                <a:solidFill>
                  <a:schemeClr val="bg1"/>
                </a:solidFill>
                <a:latin typeface="Meiryo UI" panose="020B0604030504040204" pitchFamily="50" charset="-128"/>
                <a:ea typeface="Meiryo UI" panose="020B0604030504040204" pitchFamily="50" charset="-128"/>
              </a:rPr>
              <a:t>パネルログの生産機械</a:t>
            </a:r>
          </a:p>
        </p:txBody>
      </p:sp>
      <p:sp>
        <p:nvSpPr>
          <p:cNvPr id="22" name="正方形/長方形 21">
            <a:extLst>
              <a:ext uri="{FF2B5EF4-FFF2-40B4-BE49-F238E27FC236}">
                <a16:creationId xmlns:a16="http://schemas.microsoft.com/office/drawing/2014/main" id="{05CF002A-B388-410A-8895-9FE67CEE89C5}"/>
              </a:ext>
            </a:extLst>
          </p:cNvPr>
          <p:cNvSpPr/>
          <p:nvPr/>
        </p:nvSpPr>
        <p:spPr bwMode="gray">
          <a:xfrm>
            <a:off x="6122503" y="3294609"/>
            <a:ext cx="2574000" cy="208956"/>
          </a:xfrm>
          <a:prstGeom prst="rect">
            <a:avLst/>
          </a:prstGeom>
          <a:solidFill>
            <a:schemeClr val="tx1"/>
          </a:solidFill>
          <a:ln w="28575" algn="ctr">
            <a:solidFill>
              <a:schemeClr val="tx1"/>
            </a:solidFill>
            <a:miter lim="800000"/>
            <a:headEnd/>
            <a:tailEnd/>
          </a:ln>
        </p:spPr>
        <p:txBody>
          <a:bodyPr wrap="square" lIns="36000" tIns="36000" rIns="36000" bIns="36000" rtlCol="0" anchor="ctr"/>
          <a:lstStyle>
            <a:defPPr>
              <a:defRPr lang="en-US"/>
            </a:defPPr>
            <a:lvl1pPr algn="l" rtl="0" fontAlgn="base">
              <a:spcBef>
                <a:spcPct val="0"/>
              </a:spcBef>
              <a:spcAft>
                <a:spcPct val="0"/>
              </a:spcAft>
              <a:defRPr sz="1900" kern="1200">
                <a:solidFill>
                  <a:schemeClr val="tx1"/>
                </a:solidFill>
                <a:latin typeface="Arial" charset="0"/>
                <a:ea typeface="+mn-ea"/>
                <a:cs typeface="Arial" charset="0"/>
              </a:defRPr>
            </a:lvl1pPr>
            <a:lvl2pPr marL="429768" algn="l" rtl="0" fontAlgn="base">
              <a:spcBef>
                <a:spcPct val="0"/>
              </a:spcBef>
              <a:spcAft>
                <a:spcPct val="0"/>
              </a:spcAft>
              <a:defRPr sz="1900" kern="1200">
                <a:solidFill>
                  <a:schemeClr val="tx1"/>
                </a:solidFill>
                <a:latin typeface="Arial" charset="0"/>
                <a:ea typeface="+mn-ea"/>
                <a:cs typeface="Arial" charset="0"/>
              </a:defRPr>
            </a:lvl2pPr>
            <a:lvl3pPr marL="859536" algn="l" rtl="0" fontAlgn="base">
              <a:spcBef>
                <a:spcPct val="0"/>
              </a:spcBef>
              <a:spcAft>
                <a:spcPct val="0"/>
              </a:spcAft>
              <a:defRPr sz="1900" kern="1200">
                <a:solidFill>
                  <a:schemeClr val="tx1"/>
                </a:solidFill>
                <a:latin typeface="Arial" charset="0"/>
                <a:ea typeface="+mn-ea"/>
                <a:cs typeface="Arial" charset="0"/>
              </a:defRPr>
            </a:lvl3pPr>
            <a:lvl4pPr marL="1289304" algn="l" rtl="0" fontAlgn="base">
              <a:spcBef>
                <a:spcPct val="0"/>
              </a:spcBef>
              <a:spcAft>
                <a:spcPct val="0"/>
              </a:spcAft>
              <a:defRPr sz="1900" kern="1200">
                <a:solidFill>
                  <a:schemeClr val="tx1"/>
                </a:solidFill>
                <a:latin typeface="Arial" charset="0"/>
                <a:ea typeface="+mn-ea"/>
                <a:cs typeface="Arial" charset="0"/>
              </a:defRPr>
            </a:lvl4pPr>
            <a:lvl5pPr marL="1719072" algn="l" rtl="0" fontAlgn="base">
              <a:spcBef>
                <a:spcPct val="0"/>
              </a:spcBef>
              <a:spcAft>
                <a:spcPct val="0"/>
              </a:spcAft>
              <a:defRPr sz="1900" kern="1200">
                <a:solidFill>
                  <a:schemeClr val="tx1"/>
                </a:solidFill>
                <a:latin typeface="Arial" charset="0"/>
                <a:ea typeface="+mn-ea"/>
                <a:cs typeface="Arial" charset="0"/>
              </a:defRPr>
            </a:lvl5pPr>
            <a:lvl6pPr marL="2148840" algn="l" defTabSz="859536" rtl="0" eaLnBrk="1" latinLnBrk="0" hangingPunct="1">
              <a:defRPr sz="1900" kern="1200">
                <a:solidFill>
                  <a:schemeClr val="tx1"/>
                </a:solidFill>
                <a:latin typeface="Arial" charset="0"/>
                <a:ea typeface="+mn-ea"/>
                <a:cs typeface="Arial" charset="0"/>
              </a:defRPr>
            </a:lvl6pPr>
            <a:lvl7pPr marL="2578608" algn="l" defTabSz="859536" rtl="0" eaLnBrk="1" latinLnBrk="0" hangingPunct="1">
              <a:defRPr sz="1900" kern="1200">
                <a:solidFill>
                  <a:schemeClr val="tx1"/>
                </a:solidFill>
                <a:latin typeface="Arial" charset="0"/>
                <a:ea typeface="+mn-ea"/>
                <a:cs typeface="Arial" charset="0"/>
              </a:defRPr>
            </a:lvl7pPr>
            <a:lvl8pPr marL="3008376" algn="l" defTabSz="859536" rtl="0" eaLnBrk="1" latinLnBrk="0" hangingPunct="1">
              <a:defRPr sz="1900" kern="1200">
                <a:solidFill>
                  <a:schemeClr val="tx1"/>
                </a:solidFill>
                <a:latin typeface="Arial" charset="0"/>
                <a:ea typeface="+mn-ea"/>
                <a:cs typeface="Arial" charset="0"/>
              </a:defRPr>
            </a:lvl8pPr>
            <a:lvl9pPr marL="3438144" algn="l" defTabSz="859536" rtl="0" eaLnBrk="1" latinLnBrk="0" hangingPunct="1">
              <a:defRPr sz="1900" kern="1200">
                <a:solidFill>
                  <a:schemeClr val="tx1"/>
                </a:solidFill>
                <a:latin typeface="Arial" charset="0"/>
                <a:ea typeface="+mn-ea"/>
                <a:cs typeface="Arial" charset="0"/>
              </a:defRPr>
            </a:lvl9pPr>
          </a:lstStyle>
          <a:p>
            <a:pPr algn="ctr">
              <a:buFont typeface="Wingdings 2" pitchFamily="18" charset="2"/>
              <a:buNone/>
            </a:pPr>
            <a:r>
              <a:rPr lang="ja-JP" altLang="en-US" sz="1050" dirty="0">
                <a:solidFill>
                  <a:schemeClr val="bg1"/>
                </a:solidFill>
                <a:latin typeface="Meiryo UI" panose="020B0604030504040204" pitchFamily="50" charset="-128"/>
                <a:ea typeface="Meiryo UI" panose="020B0604030504040204" pitchFamily="50" charset="-128"/>
              </a:rPr>
              <a:t>パネルログの施工現場</a:t>
            </a:r>
          </a:p>
        </p:txBody>
      </p:sp>
      <p:pic>
        <p:nvPicPr>
          <p:cNvPr id="25" name="図 24">
            <a:extLst>
              <a:ext uri="{FF2B5EF4-FFF2-40B4-BE49-F238E27FC236}">
                <a16:creationId xmlns:a16="http://schemas.microsoft.com/office/drawing/2014/main" id="{A88E5AD6-6038-47C1-A16F-170244A80418}"/>
              </a:ext>
            </a:extLst>
          </p:cNvPr>
          <p:cNvPicPr>
            <a:picLocks noChangeAspect="1"/>
          </p:cNvPicPr>
          <p:nvPr/>
        </p:nvPicPr>
        <p:blipFill>
          <a:blip r:embed="rId3"/>
          <a:stretch>
            <a:fillRect/>
          </a:stretch>
        </p:blipFill>
        <p:spPr>
          <a:xfrm>
            <a:off x="6131473" y="1528489"/>
            <a:ext cx="2566628" cy="1724822"/>
          </a:xfrm>
          <a:prstGeom prst="rect">
            <a:avLst/>
          </a:prstGeom>
        </p:spPr>
      </p:pic>
      <p:pic>
        <p:nvPicPr>
          <p:cNvPr id="26" name="図 25">
            <a:extLst>
              <a:ext uri="{FF2B5EF4-FFF2-40B4-BE49-F238E27FC236}">
                <a16:creationId xmlns:a16="http://schemas.microsoft.com/office/drawing/2014/main" id="{46D049F7-6075-4822-AAD2-3BF4648EC3D6}"/>
              </a:ext>
            </a:extLst>
          </p:cNvPr>
          <p:cNvPicPr>
            <a:picLocks noChangeAspect="1"/>
          </p:cNvPicPr>
          <p:nvPr/>
        </p:nvPicPr>
        <p:blipFill rotWithShape="1">
          <a:blip r:embed="rId4">
            <a:extLst>
              <a:ext uri="{28A0092B-C50C-407E-A947-70E740481C1C}">
                <a14:useLocalDpi xmlns:a14="http://schemas.microsoft.com/office/drawing/2010/main" val="0"/>
              </a:ext>
            </a:extLst>
          </a:blip>
          <a:srcRect l="1680" t="6521" r="188"/>
          <a:stretch/>
        </p:blipFill>
        <p:spPr>
          <a:xfrm>
            <a:off x="6135607" y="4096120"/>
            <a:ext cx="2543175" cy="1703644"/>
          </a:xfrm>
          <a:prstGeom prst="rect">
            <a:avLst/>
          </a:prstGeom>
        </p:spPr>
      </p:pic>
    </p:spTree>
    <p:extLst>
      <p:ext uri="{BB962C8B-B14F-4D97-AF65-F5344CB8AC3E}">
        <p14:creationId xmlns:p14="http://schemas.microsoft.com/office/powerpoint/2010/main" val="268238442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356</TotalTime>
  <Words>354</Words>
  <Application>Microsoft Office PowerPoint</Application>
  <PresentationFormat>画面に合わせる (4:3)</PresentationFormat>
  <Paragraphs>56</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新細明體</vt:lpstr>
      <vt:lpstr>メイリオ</vt:lpstr>
      <vt:lpstr>游ゴシック</vt:lpstr>
      <vt:lpstr>Arial</vt:lpstr>
      <vt:lpstr>Calibri</vt:lpstr>
      <vt:lpstr>Calibri Light</vt:lpstr>
      <vt:lpstr>Wingdings 2</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a.endo</dc:creator>
  <cp:lastModifiedBy>遠藤 敦</cp:lastModifiedBy>
  <cp:revision>27</cp:revision>
  <cp:lastPrinted>2022-03-08T06:22:09Z</cp:lastPrinted>
  <dcterms:created xsi:type="dcterms:W3CDTF">2022-03-02T23:28:40Z</dcterms:created>
  <dcterms:modified xsi:type="dcterms:W3CDTF">2022-12-01T07:52:34Z</dcterms:modified>
</cp:coreProperties>
</file>