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202"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15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299BC-D3DB-41C8-94F8-3F2CD1F4DF20}"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71E88-885D-4E32-95F7-61059B34F892}" type="slidenum">
              <a:rPr kumimoji="1" lang="ja-JP" altLang="en-US" smtClean="0"/>
              <a:t>‹#›</a:t>
            </a:fld>
            <a:endParaRPr kumimoji="1" lang="ja-JP" altLang="en-US"/>
          </a:p>
        </p:txBody>
      </p:sp>
    </p:spTree>
    <p:extLst>
      <p:ext uri="{BB962C8B-B14F-4D97-AF65-F5344CB8AC3E}">
        <p14:creationId xmlns:p14="http://schemas.microsoft.com/office/powerpoint/2010/main" val="3489633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EAE8B073-8F81-43D4-88DB-7969127465E2}"/>
              </a:ext>
            </a:extLst>
          </p:cNvPr>
          <p:cNvSpPr>
            <a:spLocks noGrp="1" noRot="1" noChangeAspect="1" noChangeArrowheads="1" noTextEdit="1"/>
          </p:cNvSpPr>
          <p:nvPr>
            <p:ph type="sldImg"/>
          </p:nvPr>
        </p:nvSpPr>
        <p:spPr>
          <a:xfrm>
            <a:off x="1371600" y="1143000"/>
            <a:ext cx="4114800" cy="3086100"/>
          </a:xfrm>
          <a:ln/>
        </p:spPr>
      </p:sp>
      <p:sp>
        <p:nvSpPr>
          <p:cNvPr id="3" name="ノート プレースホルダー 2">
            <a:extLst>
              <a:ext uri="{FF2B5EF4-FFF2-40B4-BE49-F238E27FC236}">
                <a16:creationId xmlns:a16="http://schemas.microsoft.com/office/drawing/2014/main" id="{4F5FB04F-BA4E-45B7-AAF5-2DC1019C4F67}"/>
              </a:ext>
            </a:extLst>
          </p:cNvPr>
          <p:cNvSpPr>
            <a:spLocks noGrp="1"/>
          </p:cNvSpPr>
          <p:nvPr>
            <p:ph type="body" idx="1"/>
          </p:nvPr>
        </p:nvSpPr>
        <p:spPr/>
        <p:txBody>
          <a:bodyPr/>
          <a:lstStyle/>
          <a:p>
            <a:pPr>
              <a:defRPr/>
            </a:pPr>
            <a:r>
              <a:rPr kumimoji="0" lang="ja-JP" altLang="en-US" dirty="0">
                <a:latin typeface="+mn-ea"/>
              </a:rPr>
              <a:t>また、浜通り地域等発の実用化技術・製品等の創出を目指し、</a:t>
            </a:r>
            <a:endParaRPr kumimoji="0" lang="en-US" altLang="ja-JP" dirty="0">
              <a:latin typeface="+mn-ea"/>
            </a:endParaRPr>
          </a:p>
          <a:p>
            <a:pPr>
              <a:defRPr/>
            </a:pPr>
            <a:r>
              <a:rPr kumimoji="0" lang="ja-JP" altLang="en-US" dirty="0">
                <a:latin typeface="+mn-ea"/>
              </a:rPr>
              <a:t>県の</a:t>
            </a:r>
            <a:r>
              <a:rPr kumimoji="0" lang="zh-TW" altLang="en-US" dirty="0">
                <a:latin typeface="+mn-ea"/>
              </a:rPr>
              <a:t>「</a:t>
            </a:r>
            <a:r>
              <a:rPr kumimoji="0" lang="ja-JP" altLang="en-US" dirty="0">
                <a:latin typeface="+mn-ea"/>
              </a:rPr>
              <a:t>イノベ実用化補助金」（←</a:t>
            </a:r>
            <a:r>
              <a:rPr kumimoji="0" lang="zh-TW" altLang="en-US" dirty="0">
                <a:latin typeface="+mn-ea"/>
              </a:rPr>
              <a:t>地域復興実用化開発等促進事業費補助金</a:t>
            </a:r>
            <a:r>
              <a:rPr kumimoji="0" lang="ja-JP" altLang="en-US" dirty="0">
                <a:latin typeface="+mn-ea"/>
              </a:rPr>
              <a:t>）に</a:t>
            </a:r>
            <a:endParaRPr kumimoji="0" lang="en-US" altLang="ja-JP" dirty="0">
              <a:latin typeface="+mn-ea"/>
            </a:endParaRPr>
          </a:p>
          <a:p>
            <a:pPr>
              <a:defRPr/>
            </a:pPr>
            <a:r>
              <a:rPr kumimoji="0" lang="ja-JP" altLang="en-US" dirty="0">
                <a:latin typeface="+mn-ea"/>
              </a:rPr>
              <a:t>採択された企業に対して、</a:t>
            </a:r>
            <a:endParaRPr kumimoji="0" lang="en-US" altLang="ja-JP" dirty="0">
              <a:latin typeface="+mn-ea"/>
            </a:endParaRPr>
          </a:p>
          <a:p>
            <a:pPr>
              <a:defRPr/>
            </a:pPr>
            <a:r>
              <a:rPr kumimoji="0" lang="ja-JP" altLang="en-US" dirty="0">
                <a:latin typeface="+mn-ea"/>
              </a:rPr>
              <a:t>事業化に向けて個々の事業者が抱えている課題解決のためコンサルティングや</a:t>
            </a:r>
            <a:endParaRPr kumimoji="0" lang="en-US" altLang="ja-JP" dirty="0">
              <a:latin typeface="+mn-ea"/>
            </a:endParaRPr>
          </a:p>
          <a:p>
            <a:pPr>
              <a:defRPr/>
            </a:pPr>
            <a:r>
              <a:rPr kumimoji="0" lang="ja-JP" altLang="en-US" dirty="0">
                <a:latin typeface="+mn-ea"/>
              </a:rPr>
              <a:t>知財保護などの支援も実施しています。</a:t>
            </a:r>
          </a:p>
          <a:p>
            <a:pPr>
              <a:defRPr/>
            </a:pPr>
            <a:endParaRPr lang="en-US" altLang="ja-JP" dirty="0">
              <a:latin typeface="+mn-ea"/>
            </a:endParaRPr>
          </a:p>
          <a:p>
            <a:pPr>
              <a:defRPr/>
            </a:pPr>
            <a:r>
              <a:rPr lang="ja-JP" altLang="en-US" dirty="0">
                <a:latin typeface="+mn-ea"/>
              </a:rPr>
              <a:t>３０～４０年かかるとされている廃炉では、</a:t>
            </a:r>
            <a:endParaRPr lang="en-US" altLang="ja-JP" dirty="0">
              <a:latin typeface="+mn-ea"/>
            </a:endParaRPr>
          </a:p>
          <a:p>
            <a:pPr>
              <a:defRPr/>
            </a:pPr>
            <a:r>
              <a:rPr lang="ja-JP" altLang="en-US" dirty="0">
                <a:latin typeface="+mn-ea"/>
              </a:rPr>
              <a:t>地元企業が廃炉関連産業に参入できるよう、</a:t>
            </a:r>
            <a:endParaRPr lang="en-US" altLang="ja-JP" dirty="0">
              <a:latin typeface="+mn-ea"/>
            </a:endParaRPr>
          </a:p>
          <a:p>
            <a:pPr>
              <a:defRPr/>
            </a:pPr>
            <a:r>
              <a:rPr kumimoji="0" lang="ja-JP" altLang="en-US" dirty="0">
                <a:latin typeface="+mn-ea"/>
              </a:rPr>
              <a:t>可能性の調査を実施中であり、元請企業と地元企業をつなぐ</a:t>
            </a:r>
            <a:endParaRPr kumimoji="0" lang="en-US" altLang="ja-JP" dirty="0">
              <a:latin typeface="+mn-ea"/>
            </a:endParaRPr>
          </a:p>
          <a:p>
            <a:pPr>
              <a:defRPr/>
            </a:pPr>
            <a:r>
              <a:rPr kumimoji="0" lang="ja-JP" altLang="en-US" dirty="0">
                <a:latin typeface="+mn-ea"/>
              </a:rPr>
              <a:t>マッチングスキームの検討を、今年度から開始したところです。</a:t>
            </a:r>
            <a:endParaRPr kumimoji="0" lang="en-US" altLang="ja-JP" dirty="0">
              <a:latin typeface="+mn-ea"/>
            </a:endParaRPr>
          </a:p>
          <a:p>
            <a:pPr>
              <a:defRPr/>
            </a:pPr>
            <a:r>
              <a:rPr kumimoji="0" lang="ja-JP" altLang="en-US" dirty="0">
                <a:latin typeface="+mn-ea"/>
              </a:rPr>
              <a:t>昨年１２月より、トライアル的に元請希望会社と下請希望会社のマッチング会を</a:t>
            </a:r>
            <a:endParaRPr kumimoji="0" lang="en-US" altLang="ja-JP" dirty="0">
              <a:latin typeface="+mn-ea"/>
            </a:endParaRPr>
          </a:p>
          <a:p>
            <a:pPr>
              <a:defRPr/>
            </a:pPr>
            <a:r>
              <a:rPr kumimoji="0" lang="ja-JP" altLang="en-US" dirty="0">
                <a:latin typeface="+mn-ea"/>
              </a:rPr>
              <a:t>開催しました。</a:t>
            </a:r>
            <a:endParaRPr lang="ja-JP" altLang="en-US" dirty="0">
              <a:latin typeface="+mn-ea"/>
            </a:endParaRPr>
          </a:p>
        </p:txBody>
      </p:sp>
    </p:spTree>
    <p:extLst>
      <p:ext uri="{BB962C8B-B14F-4D97-AF65-F5344CB8AC3E}">
        <p14:creationId xmlns:p14="http://schemas.microsoft.com/office/powerpoint/2010/main" val="2005634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1081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4748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45233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045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3328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87639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59312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112449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4143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28263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34033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930869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3">
            <a:extLst>
              <a:ext uri="{FF2B5EF4-FFF2-40B4-BE49-F238E27FC236}">
                <a16:creationId xmlns:a16="http://schemas.microsoft.com/office/drawing/2014/main" id="{D0220203-AAD1-4657-A41A-A91E0B6E83A9}"/>
              </a:ext>
            </a:extLst>
          </p:cNvPr>
          <p:cNvSpPr>
            <a:spLocks noChangeArrowheads="1"/>
          </p:cNvSpPr>
          <p:nvPr/>
        </p:nvSpPr>
        <p:spPr bwMode="auto">
          <a:xfrm>
            <a:off x="34925" y="115890"/>
            <a:ext cx="472437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800" b="1" dirty="0">
                <a:latin typeface="メイリオ" panose="020B0604030504040204" pitchFamily="50" charset="-128"/>
                <a:ea typeface="メイリオ" panose="020B0604030504040204" pitchFamily="50" charset="-128"/>
              </a:rPr>
              <a:t>機構の取組  産業集積・ビジネスマッチング</a:t>
            </a:r>
            <a:endParaRPr lang="ja-JP" altLang="en-US" sz="1400" b="1" dirty="0">
              <a:latin typeface="メイリオ" panose="020B0604030504040204" pitchFamily="50" charset="-128"/>
              <a:ea typeface="メイリオ" panose="020B0604030504040204" pitchFamily="50" charset="-128"/>
            </a:endParaRPr>
          </a:p>
        </p:txBody>
      </p:sp>
      <p:sp>
        <p:nvSpPr>
          <p:cNvPr id="3" name="正方形/長方形 9">
            <a:extLst>
              <a:ext uri="{FF2B5EF4-FFF2-40B4-BE49-F238E27FC236}">
                <a16:creationId xmlns:a16="http://schemas.microsoft.com/office/drawing/2014/main" id="{4173F553-DBAB-4912-86BB-53F763C24308}"/>
              </a:ext>
            </a:extLst>
          </p:cNvPr>
          <p:cNvSpPr>
            <a:spLocks noChangeArrowheads="1"/>
          </p:cNvSpPr>
          <p:nvPr/>
        </p:nvSpPr>
        <p:spPr bwMode="auto">
          <a:xfrm>
            <a:off x="34926" y="711808"/>
            <a:ext cx="9090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spcBef>
                <a:spcPct val="0"/>
              </a:spcBef>
              <a:buSzTx/>
              <a:buFontTx/>
              <a:buNone/>
            </a:pPr>
            <a:r>
              <a:rPr kumimoji="0" lang="ja-JP" altLang="en-US" sz="1800" b="1" dirty="0">
                <a:latin typeface="Meiryo UI" panose="020B0604030504040204" pitchFamily="50" charset="-128"/>
                <a:ea typeface="Meiryo UI" panose="020B0604030504040204" pitchFamily="50" charset="-128"/>
              </a:rPr>
              <a:t>＜事業化支援＞　</a:t>
            </a:r>
          </a:p>
        </p:txBody>
      </p:sp>
      <p:sp>
        <p:nvSpPr>
          <p:cNvPr id="81" name="正方形/長方形 80">
            <a:extLst>
              <a:ext uri="{FF2B5EF4-FFF2-40B4-BE49-F238E27FC236}">
                <a16:creationId xmlns:a16="http://schemas.microsoft.com/office/drawing/2014/main" id="{15739276-8D9A-48F1-BEFF-CA709E4AE930}"/>
              </a:ext>
            </a:extLst>
          </p:cNvPr>
          <p:cNvSpPr/>
          <p:nvPr/>
        </p:nvSpPr>
        <p:spPr>
          <a:xfrm>
            <a:off x="220663" y="4346793"/>
            <a:ext cx="1909762" cy="663575"/>
          </a:xfrm>
          <a:prstGeom prst="rect">
            <a:avLst/>
          </a:prstGeom>
          <a:solidFill>
            <a:schemeClr val="bg1"/>
          </a:solid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a:extLst>
              <a:ext uri="{FF2B5EF4-FFF2-40B4-BE49-F238E27FC236}">
                <a16:creationId xmlns:a16="http://schemas.microsoft.com/office/drawing/2014/main" id="{2B6BF37D-701D-41E3-A8DC-E276870172E0}"/>
              </a:ext>
            </a:extLst>
          </p:cNvPr>
          <p:cNvSpPr txBox="1"/>
          <p:nvPr/>
        </p:nvSpPr>
        <p:spPr>
          <a:xfrm>
            <a:off x="141287" y="1216083"/>
            <a:ext cx="8782050" cy="5232202"/>
          </a:xfrm>
          <a:prstGeom prst="rect">
            <a:avLst/>
          </a:prstGeom>
          <a:noFill/>
          <a:ln w="19050">
            <a:solidFill>
              <a:schemeClr val="tx1"/>
            </a:solidFill>
          </a:ln>
        </p:spPr>
        <p:txBody>
          <a:bodyPr wrap="squar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具体的事例</a:t>
            </a:r>
            <a:r>
              <a:rPr lang="en-US" altLang="ja-JP" sz="1400" b="1" dirty="0">
                <a:latin typeface="Meiryo UI" panose="020B0604030504040204" pitchFamily="50" charset="-128"/>
                <a:ea typeface="Meiryo UI" panose="020B0604030504040204" pitchFamily="50" charset="-128"/>
              </a:rPr>
              <a:t>】</a:t>
            </a: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28930CEF-E29B-4AE9-9968-52BD6FA1A091}"/>
              </a:ext>
            </a:extLst>
          </p:cNvPr>
          <p:cNvSpPr txBox="1"/>
          <p:nvPr/>
        </p:nvSpPr>
        <p:spPr>
          <a:xfrm>
            <a:off x="193541" y="1527376"/>
            <a:ext cx="2339414" cy="369332"/>
          </a:xfrm>
          <a:prstGeom prst="rect">
            <a:avLst/>
          </a:prstGeom>
          <a:noFill/>
          <a:ln>
            <a:solidFill>
              <a:srgbClr val="0070C0"/>
            </a:solidFill>
          </a:ln>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㈱リビングロボット</a:t>
            </a:r>
          </a:p>
        </p:txBody>
      </p:sp>
      <p:grpSp>
        <p:nvGrpSpPr>
          <p:cNvPr id="11" name="グループ化 10">
            <a:extLst>
              <a:ext uri="{FF2B5EF4-FFF2-40B4-BE49-F238E27FC236}">
                <a16:creationId xmlns:a16="http://schemas.microsoft.com/office/drawing/2014/main" id="{725DED15-D572-42C9-82F2-35C22796B663}"/>
              </a:ext>
            </a:extLst>
          </p:cNvPr>
          <p:cNvGrpSpPr/>
          <p:nvPr/>
        </p:nvGrpSpPr>
        <p:grpSpPr>
          <a:xfrm>
            <a:off x="5991793" y="1315531"/>
            <a:ext cx="2738910" cy="1836035"/>
            <a:chOff x="5991793" y="1584230"/>
            <a:chExt cx="2738910" cy="1836035"/>
          </a:xfrm>
        </p:grpSpPr>
        <p:pic>
          <p:nvPicPr>
            <p:cNvPr id="15" name="図 14" descr="男 が含まれている画像&#10;&#10;自動的に生成された説明">
              <a:extLst>
                <a:ext uri="{FF2B5EF4-FFF2-40B4-BE49-F238E27FC236}">
                  <a16:creationId xmlns:a16="http://schemas.microsoft.com/office/drawing/2014/main" id="{F2B5BB7F-6F24-4F4F-BE0D-1D92FB6829B9}"/>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91793" y="1584230"/>
              <a:ext cx="2737238" cy="1813421"/>
            </a:xfrm>
            <a:prstGeom prst="rect">
              <a:avLst/>
            </a:prstGeom>
          </p:spPr>
        </p:pic>
        <p:sp>
          <p:nvSpPr>
            <p:cNvPr id="16" name="テキスト ボックス 15">
              <a:extLst>
                <a:ext uri="{FF2B5EF4-FFF2-40B4-BE49-F238E27FC236}">
                  <a16:creationId xmlns:a16="http://schemas.microsoft.com/office/drawing/2014/main" id="{1D4CF380-DBEB-43AF-89C3-6B60F00D2911}"/>
                </a:ext>
              </a:extLst>
            </p:cNvPr>
            <p:cNvSpPr txBox="1"/>
            <p:nvPr/>
          </p:nvSpPr>
          <p:spPr>
            <a:xfrm>
              <a:off x="5995659" y="3166349"/>
              <a:ext cx="2735044" cy="253916"/>
            </a:xfrm>
            <a:prstGeom prst="rect">
              <a:avLst/>
            </a:prstGeom>
            <a:noFill/>
          </p:spPr>
          <p:txBody>
            <a:bodyPr wrap="none" rtlCol="0">
              <a:spAutoFit/>
            </a:bodyPr>
            <a:lstStyle/>
            <a:p>
              <a:r>
                <a:rPr lang="en-US" altLang="ja-JP" sz="1050" dirty="0">
                  <a:latin typeface="メイリオ" panose="020B0604030504040204" pitchFamily="50" charset="-128"/>
                  <a:ea typeface="メイリオ" panose="020B0604030504040204" pitchFamily="50" charset="-128"/>
                </a:rPr>
                <a:t>©MODERHYTHM </a:t>
              </a:r>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Kazushi Kobayashi</a:t>
              </a:r>
              <a:endParaRPr lang="ja-JP" altLang="en-US" sz="1050" dirty="0">
                <a:latin typeface="メイリオ" panose="020B0604030504040204" pitchFamily="50" charset="-128"/>
                <a:ea typeface="メイリオ" panose="020B0604030504040204" pitchFamily="50" charset="-128"/>
              </a:endParaRPr>
            </a:p>
          </p:txBody>
        </p:sp>
      </p:grpSp>
      <p:sp>
        <p:nvSpPr>
          <p:cNvPr id="4" name="テキスト ボックス 3">
            <a:extLst>
              <a:ext uri="{FF2B5EF4-FFF2-40B4-BE49-F238E27FC236}">
                <a16:creationId xmlns:a16="http://schemas.microsoft.com/office/drawing/2014/main" id="{10C21D8B-BC14-40D3-81AC-B9EC043F504D}"/>
              </a:ext>
            </a:extLst>
          </p:cNvPr>
          <p:cNvSpPr txBox="1"/>
          <p:nvPr/>
        </p:nvSpPr>
        <p:spPr>
          <a:xfrm>
            <a:off x="355680" y="1880687"/>
            <a:ext cx="4750131" cy="1077218"/>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目的とする事業</a:t>
            </a:r>
            <a:r>
              <a:rPr lang="en-US" altLang="ja-JP" sz="1600"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パートナーロボットの製品化（</a:t>
            </a:r>
            <a:r>
              <a:rPr lang="en-US" altLang="ja-JP" sz="1600" dirty="0">
                <a:latin typeface="Meiryo UI" panose="020B0604030504040204" pitchFamily="50" charset="-128"/>
                <a:ea typeface="Meiryo UI" panose="020B0604030504040204" pitchFamily="50" charset="-128"/>
              </a:rPr>
              <a:t>b-</a:t>
            </a:r>
            <a:r>
              <a:rPr lang="en-US" altLang="ja-JP" sz="1600" dirty="0" err="1">
                <a:latin typeface="Meiryo UI" panose="020B0604030504040204" pitchFamily="50" charset="-128"/>
                <a:ea typeface="Meiryo UI" panose="020B0604030504040204" pitchFamily="50" charset="-128"/>
              </a:rPr>
              <a:t>RoBo</a:t>
            </a:r>
            <a:r>
              <a:rPr lang="ja-JP" altLang="en-US" sz="1600" dirty="0">
                <a:latin typeface="Meiryo UI" panose="020B0604030504040204" pitchFamily="50" charset="-128"/>
                <a:ea typeface="Meiryo UI" panose="020B0604030504040204" pitchFamily="50" charset="-128"/>
              </a:rPr>
              <a:t>と</a:t>
            </a:r>
            <a:r>
              <a:rPr lang="en-US" altLang="ja-JP" sz="1600" dirty="0">
                <a:latin typeface="Meiryo UI" panose="020B0604030504040204" pitchFamily="50" charset="-128"/>
                <a:ea typeface="Meiryo UI" panose="020B0604030504040204" pitchFamily="50" charset="-128"/>
              </a:rPr>
              <a:t>e-</a:t>
            </a:r>
            <a:r>
              <a:rPr lang="en-US" altLang="ja-JP" sz="1600" dirty="0" err="1">
                <a:latin typeface="Meiryo UI" panose="020B0604030504040204" pitchFamily="50" charset="-128"/>
                <a:ea typeface="Meiryo UI" panose="020B0604030504040204" pitchFamily="50" charset="-128"/>
              </a:rPr>
              <a:t>RoBo</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e-</a:t>
            </a:r>
            <a:r>
              <a:rPr lang="en-US" altLang="ja-JP" sz="1600" dirty="0" err="1">
                <a:latin typeface="Meiryo UI" panose="020B0604030504040204" pitchFamily="50" charset="-128"/>
                <a:ea typeface="Meiryo UI" panose="020B0604030504040204" pitchFamily="50" charset="-128"/>
              </a:rPr>
              <a:t>RoBo</a:t>
            </a:r>
            <a:r>
              <a:rPr lang="ja-JP" altLang="en-US" sz="1600" dirty="0">
                <a:latin typeface="Meiryo UI" panose="020B0604030504040204" pitchFamily="50" charset="-128"/>
                <a:ea typeface="Meiryo UI" panose="020B0604030504040204" pitchFamily="50" charset="-128"/>
              </a:rPr>
              <a:t>：プログラミング教育の開始にあわせて、</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学校授業への導入拡大</a:t>
            </a:r>
            <a:r>
              <a:rPr lang="ja-JP" altLang="en-US" sz="1600" dirty="0">
                <a:latin typeface="Meiryo UI" panose="020B0604030504040204" pitchFamily="50" charset="-128"/>
                <a:ea typeface="Meiryo UI" panose="020B0604030504040204" pitchFamily="50" charset="-128"/>
              </a:rPr>
              <a:t>を目指す。</a:t>
            </a:r>
            <a:endParaRPr lang="en-US" altLang="ja-JP" sz="16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180841B-65A4-43F9-90EC-A7EA37D3A5B5}"/>
              </a:ext>
            </a:extLst>
          </p:cNvPr>
          <p:cNvSpPr txBox="1"/>
          <p:nvPr/>
        </p:nvSpPr>
        <p:spPr>
          <a:xfrm>
            <a:off x="353280" y="2863930"/>
            <a:ext cx="7296574" cy="1046440"/>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事業化の課題</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○主な販売先として想定している</a:t>
            </a:r>
            <a:r>
              <a:rPr lang="ja-JP" altLang="en-US" sz="1600" b="1" dirty="0">
                <a:latin typeface="Meiryo UI" panose="020B0604030504040204" pitchFamily="50" charset="-128"/>
                <a:ea typeface="Meiryo UI" panose="020B0604030504040204" pitchFamily="50" charset="-128"/>
              </a:rPr>
              <a:t>県内自治体とのつながりが薄い（販路）</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開発にあたり、</a:t>
            </a:r>
            <a:r>
              <a:rPr lang="ja-JP" altLang="en-US" sz="1600" b="1" dirty="0">
                <a:latin typeface="Meiryo UI" panose="020B0604030504040204" pitchFamily="50" charset="-128"/>
                <a:ea typeface="Meiryo UI" panose="020B0604030504040204" pitchFamily="50" charset="-128"/>
              </a:rPr>
              <a:t>県内金融機関の融資を受けたい（資金）</a:t>
            </a:r>
            <a:endParaRPr lang="en-US" altLang="ja-JP" sz="1600" b="1" dirty="0">
              <a:latin typeface="Meiryo UI" panose="020B0604030504040204" pitchFamily="50" charset="-128"/>
              <a:ea typeface="Meiryo UI" panose="020B0604030504040204" pitchFamily="50" charset="-128"/>
            </a:endParaRPr>
          </a:p>
          <a:p>
            <a:endParaRPr lang="ja-JP" altLang="en-US" sz="1400" b="1"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F5A1093-C128-4EE0-9328-41E50C9980BC}"/>
              </a:ext>
            </a:extLst>
          </p:cNvPr>
          <p:cNvSpPr txBox="1"/>
          <p:nvPr/>
        </p:nvSpPr>
        <p:spPr>
          <a:xfrm>
            <a:off x="338702" y="3740796"/>
            <a:ext cx="6192688" cy="2523768"/>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イノベ機構の支援</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ja-JP" altLang="en-US" sz="1600" b="1" i="1" dirty="0">
                <a:latin typeface="Meiryo UI" panose="020B0604030504040204" pitchFamily="50" charset="-128"/>
                <a:ea typeface="Meiryo UI" panose="020B0604030504040204" pitchFamily="50" charset="-128"/>
              </a:rPr>
              <a:t>販路＜販路開拓支援＞</a:t>
            </a:r>
            <a:endParaRPr lang="en-US" altLang="ja-JP" sz="1600" b="1" i="1" dirty="0">
              <a:latin typeface="Meiryo UI" panose="020B0604030504040204" pitchFamily="50" charset="-128"/>
              <a:ea typeface="Meiryo UI" panose="020B0604030504040204" pitchFamily="50" charset="-128"/>
            </a:endParaRPr>
          </a:p>
          <a:p>
            <a:r>
              <a:rPr lang="ja-JP" altLang="en-US" sz="1600" b="1" i="1" dirty="0">
                <a:latin typeface="Meiryo UI" panose="020B0604030504040204" pitchFamily="50" charset="-128"/>
                <a:ea typeface="Meiryo UI" panose="020B0604030504040204" pitchFamily="50" charset="-128"/>
              </a:rPr>
              <a:t>　・福島県義務教育課</a:t>
            </a:r>
            <a:r>
              <a:rPr lang="ja-JP" altLang="en-US" sz="1600" dirty="0">
                <a:latin typeface="Meiryo UI" panose="020B0604030504040204" pitchFamily="50" charset="-128"/>
                <a:ea typeface="Meiryo UI" panose="020B0604030504040204" pitchFamily="50" charset="-128"/>
              </a:rPr>
              <a:t>を紹介</a:t>
            </a:r>
            <a:endParaRPr lang="en-US" altLang="ja-JP" sz="1600" dirty="0">
              <a:latin typeface="Meiryo UI" panose="020B0604030504040204" pitchFamily="50" charset="-128"/>
              <a:ea typeface="Meiryo UI" panose="020B0604030504040204" pitchFamily="50" charset="-128"/>
            </a:endParaRPr>
          </a:p>
          <a:p>
            <a:r>
              <a:rPr lang="ja-JP" altLang="en-US" sz="1600" b="1" i="1" dirty="0">
                <a:latin typeface="Meiryo UI" panose="020B0604030504040204" pitchFamily="50" charset="-128"/>
                <a:ea typeface="Meiryo UI" panose="020B0604030504040204" pitchFamily="50" charset="-128"/>
              </a:rPr>
              <a:t>　・山川印刷所</a:t>
            </a:r>
            <a:r>
              <a:rPr lang="ja-JP" altLang="en-US" sz="1600" dirty="0">
                <a:latin typeface="Meiryo UI" panose="020B0604030504040204" pitchFamily="50" charset="-128"/>
                <a:ea typeface="Meiryo UI" panose="020B0604030504040204" pitchFamily="50" charset="-128"/>
              </a:rPr>
              <a:t>を紹介</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→山川印刷所主催の首都圏バイヤーとのマッチング会に参加</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→東急ハンズで期間限定で発売決定！</a:t>
            </a:r>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○資金</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・東邦銀行</a:t>
            </a:r>
            <a:r>
              <a:rPr lang="ja-JP" altLang="en-US" sz="1600" dirty="0">
                <a:latin typeface="Meiryo UI" panose="020B0604030504040204" pitchFamily="50" charset="-128"/>
                <a:ea typeface="Meiryo UI" panose="020B0604030504040204" pitchFamily="50" charset="-128"/>
              </a:rPr>
              <a:t>を紹介</a:t>
            </a:r>
            <a:endParaRPr lang="en-US" altLang="ja-JP" sz="1600" dirty="0">
              <a:latin typeface="Meiryo UI" panose="020B0604030504040204" pitchFamily="50" charset="-128"/>
              <a:ea typeface="Meiryo UI" panose="020B0604030504040204" pitchFamily="50" charset="-128"/>
            </a:endParaRPr>
          </a:p>
          <a:p>
            <a:endParaRPr lang="ja-JP" altLang="en-US" sz="1400" b="1" dirty="0">
              <a:latin typeface="Meiryo UI" panose="020B0604030504040204" pitchFamily="50" charset="-128"/>
              <a:ea typeface="Meiryo UI" panose="020B0604030504040204" pitchFamily="50" charset="-128"/>
            </a:endParaRPr>
          </a:p>
        </p:txBody>
      </p:sp>
      <p:pic>
        <p:nvPicPr>
          <p:cNvPr id="14" name="図 13" descr="おもちゃ, レゴ, 乗る, 男 が含まれている画像&#10;&#10;自動的に生成された説明">
            <a:extLst>
              <a:ext uri="{FF2B5EF4-FFF2-40B4-BE49-F238E27FC236}">
                <a16:creationId xmlns:a16="http://schemas.microsoft.com/office/drawing/2014/main" id="{38FED000-38F1-44AA-A6F5-AF497497CEC8}"/>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026289" y="4209517"/>
            <a:ext cx="2737239" cy="1813421"/>
          </a:xfrm>
          <a:prstGeom prst="rect">
            <a:avLst/>
          </a:prstGeom>
        </p:spPr>
      </p:pic>
      <p:sp>
        <p:nvSpPr>
          <p:cNvPr id="19" name="テキスト ボックス 18">
            <a:extLst>
              <a:ext uri="{FF2B5EF4-FFF2-40B4-BE49-F238E27FC236}">
                <a16:creationId xmlns:a16="http://schemas.microsoft.com/office/drawing/2014/main" id="{32ABC7BE-7415-4B3A-B5BE-84E17CB010FB}"/>
              </a:ext>
            </a:extLst>
          </p:cNvPr>
          <p:cNvSpPr txBox="1"/>
          <p:nvPr/>
        </p:nvSpPr>
        <p:spPr>
          <a:xfrm>
            <a:off x="6037754" y="4219833"/>
            <a:ext cx="2735044" cy="253916"/>
          </a:xfrm>
          <a:prstGeom prst="rect">
            <a:avLst/>
          </a:prstGeom>
          <a:noFill/>
        </p:spPr>
        <p:txBody>
          <a:bodyPr wrap="none" rtlCol="0">
            <a:spAutoFit/>
          </a:bodyPr>
          <a:lstStyle/>
          <a:p>
            <a:r>
              <a:rPr lang="en-US" altLang="ja-JP" sz="1050" dirty="0">
                <a:latin typeface="メイリオ" panose="020B0604030504040204" pitchFamily="50" charset="-128"/>
                <a:ea typeface="メイリオ" panose="020B0604030504040204" pitchFamily="50" charset="-128"/>
              </a:rPr>
              <a:t>©MODERHYTHM </a:t>
            </a:r>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Kazushi Kobayashi</a:t>
            </a:r>
            <a:endParaRPr lang="ja-JP" altLang="en-US"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115905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TotalTime>
  <Words>300</Words>
  <Application>Microsoft Office PowerPoint</Application>
  <PresentationFormat>画面に合わせる (4:3)</PresentationFormat>
  <Paragraphs>55</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新細明體</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a.endo</dc:creator>
  <cp:lastModifiedBy>遠藤 敦</cp:lastModifiedBy>
  <cp:revision>27</cp:revision>
  <cp:lastPrinted>2022-03-08T06:22:09Z</cp:lastPrinted>
  <dcterms:created xsi:type="dcterms:W3CDTF">2022-03-02T23:28:40Z</dcterms:created>
  <dcterms:modified xsi:type="dcterms:W3CDTF">2022-12-01T07:52:00Z</dcterms:modified>
</cp:coreProperties>
</file>