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120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15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B299BC-D3DB-41C8-94F8-3F2CD1F4DF20}"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71E88-885D-4E32-95F7-61059B34F892}" type="slidenum">
              <a:rPr kumimoji="1" lang="ja-JP" altLang="en-US" smtClean="0"/>
              <a:t>‹#›</a:t>
            </a:fld>
            <a:endParaRPr kumimoji="1" lang="ja-JP" altLang="en-US"/>
          </a:p>
        </p:txBody>
      </p:sp>
    </p:spTree>
    <p:extLst>
      <p:ext uri="{BB962C8B-B14F-4D97-AF65-F5344CB8AC3E}">
        <p14:creationId xmlns:p14="http://schemas.microsoft.com/office/powerpoint/2010/main" val="34896333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EAE8B073-8F81-43D4-88DB-7969127465E2}"/>
              </a:ext>
            </a:extLst>
          </p:cNvPr>
          <p:cNvSpPr>
            <a:spLocks noGrp="1" noRot="1" noChangeAspect="1" noChangeArrowheads="1" noTextEdit="1"/>
          </p:cNvSpPr>
          <p:nvPr>
            <p:ph type="sldImg"/>
          </p:nvPr>
        </p:nvSpPr>
        <p:spPr>
          <a:xfrm>
            <a:off x="1371600" y="1143000"/>
            <a:ext cx="4114800" cy="3086100"/>
          </a:xfrm>
          <a:ln/>
        </p:spPr>
      </p:sp>
      <p:sp>
        <p:nvSpPr>
          <p:cNvPr id="3" name="ノート プレースホルダー 2">
            <a:extLst>
              <a:ext uri="{FF2B5EF4-FFF2-40B4-BE49-F238E27FC236}">
                <a16:creationId xmlns:a16="http://schemas.microsoft.com/office/drawing/2014/main" id="{4F5FB04F-BA4E-45B7-AAF5-2DC1019C4F67}"/>
              </a:ext>
            </a:extLst>
          </p:cNvPr>
          <p:cNvSpPr>
            <a:spLocks noGrp="1"/>
          </p:cNvSpPr>
          <p:nvPr>
            <p:ph type="body" idx="1"/>
          </p:nvPr>
        </p:nvSpPr>
        <p:spPr/>
        <p:txBody>
          <a:bodyPr/>
          <a:lstStyle/>
          <a:p>
            <a:pPr>
              <a:defRPr/>
            </a:pPr>
            <a:r>
              <a:rPr kumimoji="0" lang="ja-JP" altLang="en-US" dirty="0">
                <a:latin typeface="+mn-ea"/>
              </a:rPr>
              <a:t>また、浜通り地域等発の実用化技術・製品等の創出を目指し、</a:t>
            </a:r>
            <a:endParaRPr kumimoji="0" lang="en-US" altLang="ja-JP" dirty="0">
              <a:latin typeface="+mn-ea"/>
            </a:endParaRPr>
          </a:p>
          <a:p>
            <a:pPr>
              <a:defRPr/>
            </a:pPr>
            <a:r>
              <a:rPr kumimoji="0" lang="ja-JP" altLang="en-US" dirty="0">
                <a:latin typeface="+mn-ea"/>
              </a:rPr>
              <a:t>県の</a:t>
            </a:r>
            <a:r>
              <a:rPr kumimoji="0" lang="zh-TW" altLang="en-US" dirty="0">
                <a:latin typeface="+mn-ea"/>
              </a:rPr>
              <a:t>「</a:t>
            </a:r>
            <a:r>
              <a:rPr kumimoji="0" lang="ja-JP" altLang="en-US" dirty="0">
                <a:latin typeface="+mn-ea"/>
              </a:rPr>
              <a:t>イノベ実用化補助金」（←</a:t>
            </a:r>
            <a:r>
              <a:rPr kumimoji="0" lang="zh-TW" altLang="en-US" dirty="0">
                <a:latin typeface="+mn-ea"/>
              </a:rPr>
              <a:t>地域復興実用化開発等促進事業費補助金</a:t>
            </a:r>
            <a:r>
              <a:rPr kumimoji="0" lang="ja-JP" altLang="en-US" dirty="0">
                <a:latin typeface="+mn-ea"/>
              </a:rPr>
              <a:t>）に</a:t>
            </a:r>
            <a:endParaRPr kumimoji="0" lang="en-US" altLang="ja-JP" dirty="0">
              <a:latin typeface="+mn-ea"/>
            </a:endParaRPr>
          </a:p>
          <a:p>
            <a:pPr>
              <a:defRPr/>
            </a:pPr>
            <a:r>
              <a:rPr kumimoji="0" lang="ja-JP" altLang="en-US" dirty="0">
                <a:latin typeface="+mn-ea"/>
              </a:rPr>
              <a:t>採択された企業に対して、</a:t>
            </a:r>
            <a:endParaRPr kumimoji="0" lang="en-US" altLang="ja-JP" dirty="0">
              <a:latin typeface="+mn-ea"/>
            </a:endParaRPr>
          </a:p>
          <a:p>
            <a:pPr>
              <a:defRPr/>
            </a:pPr>
            <a:r>
              <a:rPr kumimoji="0" lang="ja-JP" altLang="en-US" dirty="0">
                <a:latin typeface="+mn-ea"/>
              </a:rPr>
              <a:t>事業化に向けて個々の事業者が抱えている課題解決のためコンサルティングや</a:t>
            </a:r>
            <a:endParaRPr kumimoji="0" lang="en-US" altLang="ja-JP" dirty="0">
              <a:latin typeface="+mn-ea"/>
            </a:endParaRPr>
          </a:p>
          <a:p>
            <a:pPr>
              <a:defRPr/>
            </a:pPr>
            <a:r>
              <a:rPr kumimoji="0" lang="ja-JP" altLang="en-US" dirty="0">
                <a:latin typeface="+mn-ea"/>
              </a:rPr>
              <a:t>知財保護などの支援も実施しています。</a:t>
            </a:r>
          </a:p>
          <a:p>
            <a:pPr>
              <a:defRPr/>
            </a:pPr>
            <a:endParaRPr lang="en-US" altLang="ja-JP" dirty="0">
              <a:latin typeface="+mn-ea"/>
            </a:endParaRPr>
          </a:p>
          <a:p>
            <a:pPr>
              <a:defRPr/>
            </a:pPr>
            <a:r>
              <a:rPr lang="ja-JP" altLang="en-US" dirty="0">
                <a:latin typeface="+mn-ea"/>
              </a:rPr>
              <a:t>３０～４０年かかるとされている廃炉では、</a:t>
            </a:r>
            <a:endParaRPr lang="en-US" altLang="ja-JP" dirty="0">
              <a:latin typeface="+mn-ea"/>
            </a:endParaRPr>
          </a:p>
          <a:p>
            <a:pPr>
              <a:defRPr/>
            </a:pPr>
            <a:r>
              <a:rPr lang="ja-JP" altLang="en-US" dirty="0">
                <a:latin typeface="+mn-ea"/>
              </a:rPr>
              <a:t>地元企業が廃炉関連産業に参入できるよう、</a:t>
            </a:r>
            <a:endParaRPr lang="en-US" altLang="ja-JP" dirty="0">
              <a:latin typeface="+mn-ea"/>
            </a:endParaRPr>
          </a:p>
          <a:p>
            <a:pPr>
              <a:defRPr/>
            </a:pPr>
            <a:r>
              <a:rPr kumimoji="0" lang="ja-JP" altLang="en-US" dirty="0">
                <a:latin typeface="+mn-ea"/>
              </a:rPr>
              <a:t>可能性の調査を実施中であり、元請企業と地元企業をつなぐ</a:t>
            </a:r>
            <a:endParaRPr kumimoji="0" lang="en-US" altLang="ja-JP" dirty="0">
              <a:latin typeface="+mn-ea"/>
            </a:endParaRPr>
          </a:p>
          <a:p>
            <a:pPr>
              <a:defRPr/>
            </a:pPr>
            <a:r>
              <a:rPr kumimoji="0" lang="ja-JP" altLang="en-US" dirty="0">
                <a:latin typeface="+mn-ea"/>
              </a:rPr>
              <a:t>マッチングスキームの検討を、今年度から開始したところです。</a:t>
            </a:r>
            <a:endParaRPr kumimoji="0" lang="en-US" altLang="ja-JP" dirty="0">
              <a:latin typeface="+mn-ea"/>
            </a:endParaRPr>
          </a:p>
          <a:p>
            <a:pPr>
              <a:defRPr/>
            </a:pPr>
            <a:r>
              <a:rPr kumimoji="0" lang="ja-JP" altLang="en-US" dirty="0">
                <a:latin typeface="+mn-ea"/>
              </a:rPr>
              <a:t>昨年１２月より、トライアル的に元請希望会社と下請希望会社のマッチング会を</a:t>
            </a:r>
            <a:endParaRPr kumimoji="0" lang="en-US" altLang="ja-JP" dirty="0">
              <a:latin typeface="+mn-ea"/>
            </a:endParaRPr>
          </a:p>
          <a:p>
            <a:pPr>
              <a:defRPr/>
            </a:pPr>
            <a:r>
              <a:rPr kumimoji="0" lang="ja-JP" altLang="en-US" dirty="0">
                <a:latin typeface="+mn-ea"/>
              </a:rPr>
              <a:t>開催しました。</a:t>
            </a:r>
            <a:endParaRPr lang="ja-JP" altLang="en-US" dirty="0">
              <a:latin typeface="+mn-ea"/>
            </a:endParaRPr>
          </a:p>
        </p:txBody>
      </p:sp>
    </p:spTree>
    <p:extLst>
      <p:ext uri="{BB962C8B-B14F-4D97-AF65-F5344CB8AC3E}">
        <p14:creationId xmlns:p14="http://schemas.microsoft.com/office/powerpoint/2010/main" val="3600524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910810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647480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452333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045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63328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876391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593125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112449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94143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28263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34033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930869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3">
            <a:extLst>
              <a:ext uri="{FF2B5EF4-FFF2-40B4-BE49-F238E27FC236}">
                <a16:creationId xmlns:a16="http://schemas.microsoft.com/office/drawing/2014/main" id="{D0220203-AAD1-4657-A41A-A91E0B6E83A9}"/>
              </a:ext>
            </a:extLst>
          </p:cNvPr>
          <p:cNvSpPr>
            <a:spLocks noChangeArrowheads="1"/>
          </p:cNvSpPr>
          <p:nvPr/>
        </p:nvSpPr>
        <p:spPr bwMode="auto">
          <a:xfrm>
            <a:off x="34925" y="115890"/>
            <a:ext cx="4724370"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1800" b="1" dirty="0">
                <a:latin typeface="メイリオ" panose="020B0604030504040204" pitchFamily="50" charset="-128"/>
                <a:ea typeface="メイリオ" panose="020B0604030504040204" pitchFamily="50" charset="-128"/>
              </a:rPr>
              <a:t>機構の取組  産業集積・ビジネスマッチング</a:t>
            </a:r>
            <a:endParaRPr lang="ja-JP" altLang="en-US" sz="1400" b="1" dirty="0">
              <a:latin typeface="メイリオ" panose="020B0604030504040204" pitchFamily="50" charset="-128"/>
              <a:ea typeface="メイリオ" panose="020B0604030504040204" pitchFamily="50" charset="-128"/>
            </a:endParaRPr>
          </a:p>
        </p:txBody>
      </p:sp>
      <p:sp>
        <p:nvSpPr>
          <p:cNvPr id="3" name="正方形/長方形 9">
            <a:extLst>
              <a:ext uri="{FF2B5EF4-FFF2-40B4-BE49-F238E27FC236}">
                <a16:creationId xmlns:a16="http://schemas.microsoft.com/office/drawing/2014/main" id="{4173F553-DBAB-4912-86BB-53F763C24308}"/>
              </a:ext>
            </a:extLst>
          </p:cNvPr>
          <p:cNvSpPr>
            <a:spLocks noChangeArrowheads="1"/>
          </p:cNvSpPr>
          <p:nvPr/>
        </p:nvSpPr>
        <p:spPr bwMode="auto">
          <a:xfrm>
            <a:off x="26988" y="679188"/>
            <a:ext cx="9090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spcBef>
                <a:spcPct val="0"/>
              </a:spcBef>
              <a:buSzTx/>
              <a:buFontTx/>
              <a:buNone/>
            </a:pPr>
            <a:r>
              <a:rPr kumimoji="0" lang="ja-JP" altLang="en-US" sz="1800" b="1" dirty="0">
                <a:latin typeface="Meiryo UI" panose="020B0604030504040204" pitchFamily="50" charset="-128"/>
                <a:ea typeface="Meiryo UI" panose="020B0604030504040204" pitchFamily="50" charset="-128"/>
              </a:rPr>
              <a:t>＜事業化支援＞　</a:t>
            </a:r>
          </a:p>
        </p:txBody>
      </p:sp>
      <p:sp>
        <p:nvSpPr>
          <p:cNvPr id="81" name="正方形/長方形 80">
            <a:extLst>
              <a:ext uri="{FF2B5EF4-FFF2-40B4-BE49-F238E27FC236}">
                <a16:creationId xmlns:a16="http://schemas.microsoft.com/office/drawing/2014/main" id="{15739276-8D9A-48F1-BEFF-CA709E4AE930}"/>
              </a:ext>
            </a:extLst>
          </p:cNvPr>
          <p:cNvSpPr/>
          <p:nvPr/>
        </p:nvSpPr>
        <p:spPr>
          <a:xfrm>
            <a:off x="220663" y="4346793"/>
            <a:ext cx="1909762" cy="663575"/>
          </a:xfrm>
          <a:prstGeom prst="rect">
            <a:avLst/>
          </a:prstGeom>
          <a:solidFill>
            <a:schemeClr val="bg1"/>
          </a:solid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テキスト ボックス 40">
            <a:extLst>
              <a:ext uri="{FF2B5EF4-FFF2-40B4-BE49-F238E27FC236}">
                <a16:creationId xmlns:a16="http://schemas.microsoft.com/office/drawing/2014/main" id="{2B6BF37D-701D-41E3-A8DC-E276870172E0}"/>
              </a:ext>
            </a:extLst>
          </p:cNvPr>
          <p:cNvSpPr txBox="1"/>
          <p:nvPr/>
        </p:nvSpPr>
        <p:spPr>
          <a:xfrm>
            <a:off x="109101" y="1220224"/>
            <a:ext cx="8782050" cy="5232202"/>
          </a:xfrm>
          <a:prstGeom prst="rect">
            <a:avLst/>
          </a:prstGeom>
          <a:noFill/>
          <a:ln w="19050">
            <a:solidFill>
              <a:schemeClr val="tx1"/>
            </a:solidFill>
          </a:ln>
        </p:spPr>
        <p:txBody>
          <a:bodyPr wrap="square">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具体的事例</a:t>
            </a:r>
            <a:r>
              <a:rPr lang="en-US" altLang="ja-JP" sz="1400" b="1" dirty="0">
                <a:latin typeface="Meiryo UI" panose="020B0604030504040204" pitchFamily="50" charset="-128"/>
                <a:ea typeface="Meiryo UI" panose="020B0604030504040204" pitchFamily="50" charset="-128"/>
              </a:rPr>
              <a:t>】</a:t>
            </a: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20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28930CEF-E29B-4AE9-9968-52BD6FA1A091}"/>
              </a:ext>
            </a:extLst>
          </p:cNvPr>
          <p:cNvSpPr txBox="1"/>
          <p:nvPr/>
        </p:nvSpPr>
        <p:spPr>
          <a:xfrm>
            <a:off x="195140" y="1527376"/>
            <a:ext cx="1214560" cy="369332"/>
          </a:xfrm>
          <a:prstGeom prst="rect">
            <a:avLst/>
          </a:prstGeom>
          <a:noFill/>
          <a:ln>
            <a:solidFill>
              <a:srgbClr val="0070C0"/>
            </a:solidFill>
          </a:ln>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㈱エコロミ</a:t>
            </a:r>
          </a:p>
        </p:txBody>
      </p:sp>
      <p:sp>
        <p:nvSpPr>
          <p:cNvPr id="4" name="テキスト ボックス 3">
            <a:extLst>
              <a:ext uri="{FF2B5EF4-FFF2-40B4-BE49-F238E27FC236}">
                <a16:creationId xmlns:a16="http://schemas.microsoft.com/office/drawing/2014/main" id="{10C21D8B-BC14-40D3-81AC-B9EC043F504D}"/>
              </a:ext>
            </a:extLst>
          </p:cNvPr>
          <p:cNvSpPr txBox="1"/>
          <p:nvPr/>
        </p:nvSpPr>
        <p:spPr>
          <a:xfrm>
            <a:off x="252849" y="1914872"/>
            <a:ext cx="5475592" cy="584775"/>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目的とする事業</a:t>
            </a:r>
            <a:r>
              <a:rPr lang="en-US" altLang="ja-JP" sz="1600" b="1"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系統待機型オフグリット蓄電システム技術開発</a:t>
            </a:r>
            <a:endParaRPr lang="en-US" altLang="ja-JP" sz="16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C180841B-65A4-43F9-90EC-A7EA37D3A5B5}"/>
              </a:ext>
            </a:extLst>
          </p:cNvPr>
          <p:cNvSpPr txBox="1"/>
          <p:nvPr/>
        </p:nvSpPr>
        <p:spPr>
          <a:xfrm>
            <a:off x="252849" y="2666150"/>
            <a:ext cx="6064023" cy="1354217"/>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事業化の課題</a:t>
            </a:r>
            <a:r>
              <a:rPr lang="en-US" altLang="ja-JP" sz="1600" b="1"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〇ターゲット市場の絞り込み（マーケティング）</a:t>
            </a:r>
            <a:endParaRPr lang="en-US" altLang="ja-JP" sz="140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〇販売促進策の立案（マーケティング）</a:t>
            </a:r>
            <a:endParaRPr lang="en-US" altLang="ja-JP" sz="140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〇受注確度の向上（営業）</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F5A1093-C128-4EE0-9328-41E50C9980BC}"/>
              </a:ext>
            </a:extLst>
          </p:cNvPr>
          <p:cNvSpPr txBox="1"/>
          <p:nvPr/>
        </p:nvSpPr>
        <p:spPr>
          <a:xfrm>
            <a:off x="258195" y="4140668"/>
            <a:ext cx="6192688" cy="2331407"/>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イノベ機構の支援</a:t>
            </a:r>
            <a:r>
              <a:rPr lang="en-US" altLang="ja-JP" sz="1600" b="1"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〇ターゲット市場規模の調査と競合分析、自治体への繋ぎ込み、介護施設</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へのインタビュー代行、展示会出展支援</a:t>
            </a:r>
            <a:r>
              <a:rPr lang="ja-JP" altLang="en-US" sz="1400" b="1" dirty="0">
                <a:latin typeface="Meiryo UI" panose="020B0604030504040204" pitchFamily="50" charset="-128"/>
                <a:ea typeface="Meiryo UI" panose="020B0604030504040204" pitchFamily="50" charset="-128"/>
              </a:rPr>
              <a:t>（マーケティング）</a:t>
            </a:r>
            <a:endParaRPr lang="en-US" altLang="ja-JP" sz="140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〇他社販促策の調査、販売代理店候補との引き合わせ</a:t>
            </a:r>
            <a:r>
              <a:rPr lang="ja-JP" altLang="en-US" sz="1400" b="1" dirty="0">
                <a:latin typeface="Meiryo UI" panose="020B0604030504040204" pitchFamily="50" charset="-128"/>
                <a:ea typeface="Meiryo UI" panose="020B0604030504040204" pitchFamily="50" charset="-128"/>
              </a:rPr>
              <a:t>（マーケティング）</a:t>
            </a:r>
            <a:endParaRPr lang="en-US" altLang="ja-JP" sz="140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〇営業力強化研修の実施や営業に係る進捗管理</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失注分析のフォーマット</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作成、提供</a:t>
            </a:r>
            <a:r>
              <a:rPr lang="ja-JP" altLang="en-US" sz="1400" b="1" dirty="0">
                <a:latin typeface="Meiryo UI" panose="020B0604030504040204" pitchFamily="50" charset="-128"/>
                <a:ea typeface="Meiryo UI" panose="020B0604030504040204" pitchFamily="50" charset="-128"/>
              </a:rPr>
              <a:t>（営業）</a:t>
            </a:r>
            <a:endParaRPr lang="en-US" altLang="ja-JP" sz="1400" b="1" dirty="0">
              <a:latin typeface="Meiryo UI" panose="020B0604030504040204" pitchFamily="50" charset="-128"/>
              <a:ea typeface="Meiryo UI" panose="020B0604030504040204" pitchFamily="50" charset="-128"/>
            </a:endParaRPr>
          </a:p>
          <a:p>
            <a:endParaRPr lang="en-US" altLang="ja-JP" sz="105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今年度、２件の受注を獲得！</a:t>
            </a:r>
            <a:endParaRPr lang="en-US" altLang="ja-JP" sz="1400" b="1" dirty="0">
              <a:latin typeface="Meiryo UI" panose="020B0604030504040204" pitchFamily="50" charset="-128"/>
              <a:ea typeface="Meiryo UI" panose="020B0604030504040204" pitchFamily="50" charset="-128"/>
            </a:endParaRPr>
          </a:p>
          <a:p>
            <a:r>
              <a:rPr lang="ja-JP" altLang="en-US" sz="1400" b="1">
                <a:latin typeface="Meiryo UI" panose="020B0604030504040204" pitchFamily="50" charset="-128"/>
                <a:ea typeface="Meiryo UI" panose="020B0604030504040204" pitchFamily="50" charset="-128"/>
              </a:rPr>
              <a:t>　　　　　各調査・分析を通じてプル型の営業手法に切り替え、引き合いが増加！</a:t>
            </a:r>
            <a:endParaRPr lang="en-US" altLang="ja-JP" sz="1400" b="1"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51952D8F-E17F-45D0-B85C-F9B227B67395}"/>
              </a:ext>
            </a:extLst>
          </p:cNvPr>
          <p:cNvSpPr/>
          <p:nvPr/>
        </p:nvSpPr>
        <p:spPr bwMode="gray">
          <a:xfrm>
            <a:off x="6117571" y="4378697"/>
            <a:ext cx="2574000" cy="1552762"/>
          </a:xfrm>
          <a:prstGeom prst="rect">
            <a:avLst/>
          </a:prstGeom>
          <a:solidFill>
            <a:srgbClr val="BBBCBC"/>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endParaRPr lang="ja-JP" altLang="en-US" sz="1200" dirty="0"/>
          </a:p>
        </p:txBody>
      </p:sp>
      <p:sp>
        <p:nvSpPr>
          <p:cNvPr id="19" name="正方形/長方形 18">
            <a:extLst>
              <a:ext uri="{FF2B5EF4-FFF2-40B4-BE49-F238E27FC236}">
                <a16:creationId xmlns:a16="http://schemas.microsoft.com/office/drawing/2014/main" id="{0E9587D0-71A3-4000-9725-4293BC991DFE}"/>
              </a:ext>
            </a:extLst>
          </p:cNvPr>
          <p:cNvSpPr/>
          <p:nvPr/>
        </p:nvSpPr>
        <p:spPr bwMode="gray">
          <a:xfrm>
            <a:off x="6122503" y="1901938"/>
            <a:ext cx="2574000" cy="1728000"/>
          </a:xfrm>
          <a:prstGeom prst="rect">
            <a:avLst/>
          </a:prstGeom>
          <a:solidFill>
            <a:srgbClr val="BBBCBC"/>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endParaRPr lang="ja-JP" altLang="en-US" sz="1200" dirty="0"/>
          </a:p>
        </p:txBody>
      </p:sp>
      <p:sp>
        <p:nvSpPr>
          <p:cNvPr id="22" name="正方形/長方形 21">
            <a:extLst>
              <a:ext uri="{FF2B5EF4-FFF2-40B4-BE49-F238E27FC236}">
                <a16:creationId xmlns:a16="http://schemas.microsoft.com/office/drawing/2014/main" id="{05CF002A-B388-410A-8895-9FE67CEE89C5}"/>
              </a:ext>
            </a:extLst>
          </p:cNvPr>
          <p:cNvSpPr/>
          <p:nvPr/>
        </p:nvSpPr>
        <p:spPr bwMode="gray">
          <a:xfrm>
            <a:off x="6122503" y="3389859"/>
            <a:ext cx="2574000" cy="208956"/>
          </a:xfrm>
          <a:prstGeom prst="rect">
            <a:avLst/>
          </a:prstGeom>
          <a:solidFill>
            <a:schemeClr val="tx1"/>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r>
              <a:rPr lang="ja-JP" altLang="en-US" sz="1050" dirty="0">
                <a:solidFill>
                  <a:schemeClr val="bg1"/>
                </a:solidFill>
                <a:latin typeface="Meiryo UI" panose="020B0604030504040204" pitchFamily="50" charset="-128"/>
                <a:ea typeface="Meiryo UI" panose="020B0604030504040204" pitchFamily="50" charset="-128"/>
              </a:rPr>
              <a:t>サステナブル・エナジーソリューション➀</a:t>
            </a:r>
          </a:p>
        </p:txBody>
      </p:sp>
      <p:pic>
        <p:nvPicPr>
          <p:cNvPr id="9" name="図 8">
            <a:extLst>
              <a:ext uri="{FF2B5EF4-FFF2-40B4-BE49-F238E27FC236}">
                <a16:creationId xmlns:a16="http://schemas.microsoft.com/office/drawing/2014/main" id="{051DE46A-A091-4475-B8AD-EB3292F1DC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32028" y="1926628"/>
            <a:ext cx="2564531" cy="1463231"/>
          </a:xfrm>
          <a:prstGeom prst="rect">
            <a:avLst/>
          </a:prstGeom>
        </p:spPr>
      </p:pic>
      <p:pic>
        <p:nvPicPr>
          <p:cNvPr id="11" name="図 10">
            <a:extLst>
              <a:ext uri="{FF2B5EF4-FFF2-40B4-BE49-F238E27FC236}">
                <a16:creationId xmlns:a16="http://schemas.microsoft.com/office/drawing/2014/main" id="{190B8AED-DA1E-4647-9F70-37A7F34813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32028" y="4420377"/>
            <a:ext cx="1277475" cy="1264181"/>
          </a:xfrm>
          <a:prstGeom prst="rect">
            <a:avLst/>
          </a:prstGeom>
        </p:spPr>
      </p:pic>
      <p:sp>
        <p:nvSpPr>
          <p:cNvPr id="20" name="正方形/長方形 19">
            <a:extLst>
              <a:ext uri="{FF2B5EF4-FFF2-40B4-BE49-F238E27FC236}">
                <a16:creationId xmlns:a16="http://schemas.microsoft.com/office/drawing/2014/main" id="{E32969C7-CAA7-445D-B0F8-728AEAC8DE16}"/>
              </a:ext>
            </a:extLst>
          </p:cNvPr>
          <p:cNvSpPr/>
          <p:nvPr/>
        </p:nvSpPr>
        <p:spPr bwMode="gray">
          <a:xfrm>
            <a:off x="6113034" y="5684558"/>
            <a:ext cx="2574000" cy="226762"/>
          </a:xfrm>
          <a:prstGeom prst="rect">
            <a:avLst/>
          </a:prstGeom>
          <a:solidFill>
            <a:schemeClr val="tx1"/>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r>
              <a:rPr lang="ja-JP" altLang="en-US" sz="1050" dirty="0">
                <a:solidFill>
                  <a:schemeClr val="bg1"/>
                </a:solidFill>
                <a:latin typeface="Meiryo UI" panose="020B0604030504040204" pitchFamily="50" charset="-128"/>
                <a:ea typeface="Meiryo UI" panose="020B0604030504040204" pitchFamily="50" charset="-128"/>
              </a:rPr>
              <a:t>サステナブル・エナジーソリューション②</a:t>
            </a:r>
          </a:p>
        </p:txBody>
      </p:sp>
      <p:pic>
        <p:nvPicPr>
          <p:cNvPr id="14" name="図 13">
            <a:extLst>
              <a:ext uri="{FF2B5EF4-FFF2-40B4-BE49-F238E27FC236}">
                <a16:creationId xmlns:a16="http://schemas.microsoft.com/office/drawing/2014/main" id="{CD66B690-5DC7-426F-A152-278491A552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09503" y="4410852"/>
            <a:ext cx="1286606" cy="1264181"/>
          </a:xfrm>
          <a:prstGeom prst="rect">
            <a:avLst/>
          </a:prstGeom>
        </p:spPr>
      </p:pic>
    </p:spTree>
    <p:extLst>
      <p:ext uri="{BB962C8B-B14F-4D97-AF65-F5344CB8AC3E}">
        <p14:creationId xmlns:p14="http://schemas.microsoft.com/office/powerpoint/2010/main" val="26692652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TotalTime>
  <Words>318</Words>
  <Application>Microsoft Office PowerPoint</Application>
  <PresentationFormat>画面に合わせる (4:3)</PresentationFormat>
  <Paragraphs>58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新細明體</vt:lpstr>
      <vt:lpstr>メイリオ</vt:lpstr>
      <vt:lpstr>游ゴシック</vt:lpstr>
      <vt:lpstr>Arial</vt:lpstr>
      <vt:lpstr>Calibri</vt:lpstr>
      <vt:lpstr>Calibri Light</vt:lpstr>
      <vt:lpstr>Wingdings 2</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a.endo</dc:creator>
  <cp:lastModifiedBy>遠藤 敦</cp:lastModifiedBy>
  <cp:revision>27</cp:revision>
  <cp:lastPrinted>2022-03-08T06:22:09Z</cp:lastPrinted>
  <dcterms:created xsi:type="dcterms:W3CDTF">2022-03-02T23:28:40Z</dcterms:created>
  <dcterms:modified xsi:type="dcterms:W3CDTF">2022-12-01T07:52:16Z</dcterms:modified>
</cp:coreProperties>
</file>