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204"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15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299BC-D3DB-41C8-94F8-3F2CD1F4DF20}"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71E88-885D-4E32-95F7-61059B34F892}" type="slidenum">
              <a:rPr kumimoji="1" lang="ja-JP" altLang="en-US" smtClean="0"/>
              <a:t>‹#›</a:t>
            </a:fld>
            <a:endParaRPr kumimoji="1" lang="ja-JP" altLang="en-US"/>
          </a:p>
        </p:txBody>
      </p:sp>
    </p:spTree>
    <p:extLst>
      <p:ext uri="{BB962C8B-B14F-4D97-AF65-F5344CB8AC3E}">
        <p14:creationId xmlns:p14="http://schemas.microsoft.com/office/powerpoint/2010/main" val="3489633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EAE8B073-8F81-43D4-88DB-7969127465E2}"/>
              </a:ext>
            </a:extLst>
          </p:cNvPr>
          <p:cNvSpPr>
            <a:spLocks noGrp="1" noRot="1" noChangeAspect="1" noChangeArrowheads="1" noTextEdit="1"/>
          </p:cNvSpPr>
          <p:nvPr>
            <p:ph type="sldImg"/>
          </p:nvPr>
        </p:nvSpPr>
        <p:spPr>
          <a:xfrm>
            <a:off x="1371600" y="1143000"/>
            <a:ext cx="4114800" cy="3086100"/>
          </a:xfrm>
          <a:ln/>
        </p:spPr>
      </p:sp>
      <p:sp>
        <p:nvSpPr>
          <p:cNvPr id="3" name="ノート プレースホルダー 2">
            <a:extLst>
              <a:ext uri="{FF2B5EF4-FFF2-40B4-BE49-F238E27FC236}">
                <a16:creationId xmlns:a16="http://schemas.microsoft.com/office/drawing/2014/main" id="{4F5FB04F-BA4E-45B7-AAF5-2DC1019C4F67}"/>
              </a:ext>
            </a:extLst>
          </p:cNvPr>
          <p:cNvSpPr>
            <a:spLocks noGrp="1"/>
          </p:cNvSpPr>
          <p:nvPr>
            <p:ph type="body" idx="1"/>
          </p:nvPr>
        </p:nvSpPr>
        <p:spPr/>
        <p:txBody>
          <a:bodyPr/>
          <a:lstStyle/>
          <a:p>
            <a:pPr>
              <a:defRPr/>
            </a:pPr>
            <a:r>
              <a:rPr kumimoji="0" lang="ja-JP" altLang="en-US" dirty="0">
                <a:latin typeface="+mn-ea"/>
              </a:rPr>
              <a:t>また、浜通り地域等発の実用化技術・製品等の創出を目指し、</a:t>
            </a:r>
            <a:endParaRPr kumimoji="0" lang="en-US" altLang="ja-JP" dirty="0">
              <a:latin typeface="+mn-ea"/>
            </a:endParaRPr>
          </a:p>
          <a:p>
            <a:pPr>
              <a:defRPr/>
            </a:pPr>
            <a:r>
              <a:rPr kumimoji="0" lang="ja-JP" altLang="en-US" dirty="0">
                <a:latin typeface="+mn-ea"/>
              </a:rPr>
              <a:t>県の</a:t>
            </a:r>
            <a:r>
              <a:rPr kumimoji="0" lang="zh-TW" altLang="en-US" dirty="0">
                <a:latin typeface="+mn-ea"/>
              </a:rPr>
              <a:t>「</a:t>
            </a:r>
            <a:r>
              <a:rPr kumimoji="0" lang="ja-JP" altLang="en-US" dirty="0">
                <a:latin typeface="+mn-ea"/>
              </a:rPr>
              <a:t>イノベ実用化補助金」（←</a:t>
            </a:r>
            <a:r>
              <a:rPr kumimoji="0" lang="zh-TW" altLang="en-US" dirty="0">
                <a:latin typeface="+mn-ea"/>
              </a:rPr>
              <a:t>地域復興実用化開発等促進事業費補助金</a:t>
            </a:r>
            <a:r>
              <a:rPr kumimoji="0" lang="ja-JP" altLang="en-US" dirty="0">
                <a:latin typeface="+mn-ea"/>
              </a:rPr>
              <a:t>）に</a:t>
            </a:r>
            <a:endParaRPr kumimoji="0" lang="en-US" altLang="ja-JP" dirty="0">
              <a:latin typeface="+mn-ea"/>
            </a:endParaRPr>
          </a:p>
          <a:p>
            <a:pPr>
              <a:defRPr/>
            </a:pPr>
            <a:r>
              <a:rPr kumimoji="0" lang="ja-JP" altLang="en-US" dirty="0">
                <a:latin typeface="+mn-ea"/>
              </a:rPr>
              <a:t>採択された企業に対して、</a:t>
            </a:r>
            <a:endParaRPr kumimoji="0" lang="en-US" altLang="ja-JP" dirty="0">
              <a:latin typeface="+mn-ea"/>
            </a:endParaRPr>
          </a:p>
          <a:p>
            <a:pPr>
              <a:defRPr/>
            </a:pPr>
            <a:r>
              <a:rPr kumimoji="0" lang="ja-JP" altLang="en-US" dirty="0">
                <a:latin typeface="+mn-ea"/>
              </a:rPr>
              <a:t>事業化に向けて個々の事業者が抱えている課題解決のためコンサルティングや</a:t>
            </a:r>
            <a:endParaRPr kumimoji="0" lang="en-US" altLang="ja-JP" dirty="0">
              <a:latin typeface="+mn-ea"/>
            </a:endParaRPr>
          </a:p>
          <a:p>
            <a:pPr>
              <a:defRPr/>
            </a:pPr>
            <a:r>
              <a:rPr kumimoji="0" lang="ja-JP" altLang="en-US" dirty="0">
                <a:latin typeface="+mn-ea"/>
              </a:rPr>
              <a:t>知財保護などの支援も実施しています。</a:t>
            </a:r>
          </a:p>
          <a:p>
            <a:pPr>
              <a:defRPr/>
            </a:pPr>
            <a:endParaRPr lang="en-US" altLang="ja-JP" dirty="0">
              <a:latin typeface="+mn-ea"/>
            </a:endParaRPr>
          </a:p>
          <a:p>
            <a:pPr>
              <a:defRPr/>
            </a:pPr>
            <a:r>
              <a:rPr lang="ja-JP" altLang="en-US" dirty="0">
                <a:latin typeface="+mn-ea"/>
              </a:rPr>
              <a:t>３０～４０年かかるとされている廃炉では、</a:t>
            </a:r>
            <a:endParaRPr lang="en-US" altLang="ja-JP" dirty="0">
              <a:latin typeface="+mn-ea"/>
            </a:endParaRPr>
          </a:p>
          <a:p>
            <a:pPr>
              <a:defRPr/>
            </a:pPr>
            <a:r>
              <a:rPr lang="ja-JP" altLang="en-US" dirty="0">
                <a:latin typeface="+mn-ea"/>
              </a:rPr>
              <a:t>地元企業が廃炉関連産業に参入できるよう、</a:t>
            </a:r>
            <a:endParaRPr lang="en-US" altLang="ja-JP" dirty="0">
              <a:latin typeface="+mn-ea"/>
            </a:endParaRPr>
          </a:p>
          <a:p>
            <a:pPr>
              <a:defRPr/>
            </a:pPr>
            <a:r>
              <a:rPr kumimoji="0" lang="ja-JP" altLang="en-US" dirty="0">
                <a:latin typeface="+mn-ea"/>
              </a:rPr>
              <a:t>可能性の調査を実施中であり、元請企業と地元企業をつなぐ</a:t>
            </a:r>
            <a:endParaRPr kumimoji="0" lang="en-US" altLang="ja-JP" dirty="0">
              <a:latin typeface="+mn-ea"/>
            </a:endParaRPr>
          </a:p>
          <a:p>
            <a:pPr>
              <a:defRPr/>
            </a:pPr>
            <a:r>
              <a:rPr kumimoji="0" lang="ja-JP" altLang="en-US" dirty="0">
                <a:latin typeface="+mn-ea"/>
              </a:rPr>
              <a:t>マッチングスキームの検討を、今年度から開始したところです。</a:t>
            </a:r>
            <a:endParaRPr kumimoji="0" lang="en-US" altLang="ja-JP" dirty="0">
              <a:latin typeface="+mn-ea"/>
            </a:endParaRPr>
          </a:p>
          <a:p>
            <a:pPr>
              <a:defRPr/>
            </a:pPr>
            <a:r>
              <a:rPr kumimoji="0" lang="ja-JP" altLang="en-US" dirty="0">
                <a:latin typeface="+mn-ea"/>
              </a:rPr>
              <a:t>昨年１２月より、トライアル的に元請希望会社と下請希望会社のマッチング会を</a:t>
            </a:r>
            <a:endParaRPr kumimoji="0" lang="en-US" altLang="ja-JP" dirty="0">
              <a:latin typeface="+mn-ea"/>
            </a:endParaRPr>
          </a:p>
          <a:p>
            <a:pPr>
              <a:defRPr/>
            </a:pPr>
            <a:r>
              <a:rPr kumimoji="0" lang="ja-JP" altLang="en-US" dirty="0">
                <a:latin typeface="+mn-ea"/>
              </a:rPr>
              <a:t>開催しました。</a:t>
            </a:r>
            <a:endParaRPr lang="ja-JP" altLang="en-US" dirty="0">
              <a:latin typeface="+mn-ea"/>
            </a:endParaRPr>
          </a:p>
        </p:txBody>
      </p:sp>
    </p:spTree>
    <p:extLst>
      <p:ext uri="{BB962C8B-B14F-4D97-AF65-F5344CB8AC3E}">
        <p14:creationId xmlns:p14="http://schemas.microsoft.com/office/powerpoint/2010/main" val="1562190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1081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4748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45233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04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3328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87639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59312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112449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4143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28263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34033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930869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3">
            <a:extLst>
              <a:ext uri="{FF2B5EF4-FFF2-40B4-BE49-F238E27FC236}">
                <a16:creationId xmlns:a16="http://schemas.microsoft.com/office/drawing/2014/main" id="{D0220203-AAD1-4657-A41A-A91E0B6E83A9}"/>
              </a:ext>
            </a:extLst>
          </p:cNvPr>
          <p:cNvSpPr>
            <a:spLocks noChangeArrowheads="1"/>
          </p:cNvSpPr>
          <p:nvPr/>
        </p:nvSpPr>
        <p:spPr bwMode="auto">
          <a:xfrm>
            <a:off x="34925" y="115890"/>
            <a:ext cx="472437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800" b="1" dirty="0">
                <a:latin typeface="メイリオ" panose="020B0604030504040204" pitchFamily="50" charset="-128"/>
                <a:ea typeface="メイリオ" panose="020B0604030504040204" pitchFamily="50" charset="-128"/>
              </a:rPr>
              <a:t>機構の取組  産業集積・ビジネスマッチング</a:t>
            </a:r>
            <a:endParaRPr lang="ja-JP" altLang="en-US" sz="1400" b="1" dirty="0">
              <a:latin typeface="メイリオ" panose="020B0604030504040204" pitchFamily="50" charset="-128"/>
              <a:ea typeface="メイリオ" panose="020B0604030504040204" pitchFamily="50" charset="-128"/>
            </a:endParaRPr>
          </a:p>
        </p:txBody>
      </p:sp>
      <p:sp>
        <p:nvSpPr>
          <p:cNvPr id="3" name="正方形/長方形 9">
            <a:extLst>
              <a:ext uri="{FF2B5EF4-FFF2-40B4-BE49-F238E27FC236}">
                <a16:creationId xmlns:a16="http://schemas.microsoft.com/office/drawing/2014/main" id="{4173F553-DBAB-4912-86BB-53F763C24308}"/>
              </a:ext>
            </a:extLst>
          </p:cNvPr>
          <p:cNvSpPr>
            <a:spLocks noChangeArrowheads="1"/>
          </p:cNvSpPr>
          <p:nvPr/>
        </p:nvSpPr>
        <p:spPr bwMode="auto">
          <a:xfrm>
            <a:off x="26988" y="679188"/>
            <a:ext cx="9090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spcBef>
                <a:spcPct val="0"/>
              </a:spcBef>
              <a:buSzTx/>
              <a:buFontTx/>
              <a:buNone/>
            </a:pPr>
            <a:r>
              <a:rPr kumimoji="0" lang="ja-JP" altLang="en-US" sz="1800" b="1" dirty="0">
                <a:latin typeface="Meiryo UI" panose="020B0604030504040204" pitchFamily="50" charset="-128"/>
                <a:ea typeface="Meiryo UI" panose="020B0604030504040204" pitchFamily="50" charset="-128"/>
              </a:rPr>
              <a:t>＜事業化支援＞　</a:t>
            </a:r>
          </a:p>
        </p:txBody>
      </p:sp>
      <p:sp>
        <p:nvSpPr>
          <p:cNvPr id="81" name="正方形/長方形 80">
            <a:extLst>
              <a:ext uri="{FF2B5EF4-FFF2-40B4-BE49-F238E27FC236}">
                <a16:creationId xmlns:a16="http://schemas.microsoft.com/office/drawing/2014/main" id="{15739276-8D9A-48F1-BEFF-CA709E4AE930}"/>
              </a:ext>
            </a:extLst>
          </p:cNvPr>
          <p:cNvSpPr/>
          <p:nvPr/>
        </p:nvSpPr>
        <p:spPr>
          <a:xfrm>
            <a:off x="220663" y="4346793"/>
            <a:ext cx="1909762" cy="663575"/>
          </a:xfrm>
          <a:prstGeom prst="rect">
            <a:avLst/>
          </a:prstGeom>
          <a:solidFill>
            <a:schemeClr val="bg1"/>
          </a:solid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a:extLst>
              <a:ext uri="{FF2B5EF4-FFF2-40B4-BE49-F238E27FC236}">
                <a16:creationId xmlns:a16="http://schemas.microsoft.com/office/drawing/2014/main" id="{2B6BF37D-701D-41E3-A8DC-E276870172E0}"/>
              </a:ext>
            </a:extLst>
          </p:cNvPr>
          <p:cNvSpPr txBox="1"/>
          <p:nvPr/>
        </p:nvSpPr>
        <p:spPr>
          <a:xfrm>
            <a:off x="109101" y="1216083"/>
            <a:ext cx="8782050" cy="5232202"/>
          </a:xfrm>
          <a:prstGeom prst="rect">
            <a:avLst/>
          </a:prstGeom>
          <a:noFill/>
          <a:ln w="19050">
            <a:solidFill>
              <a:schemeClr val="tx1"/>
            </a:solidFill>
          </a:ln>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具体的事例</a:t>
            </a:r>
            <a:r>
              <a:rPr lang="en-US" altLang="ja-JP" sz="1400" b="1" dirty="0">
                <a:latin typeface="Meiryo UI" panose="020B0604030504040204" pitchFamily="50" charset="-128"/>
                <a:ea typeface="Meiryo UI" panose="020B0604030504040204" pitchFamily="50" charset="-128"/>
              </a:rPr>
              <a:t>】</a:t>
            </a: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28930CEF-E29B-4AE9-9968-52BD6FA1A091}"/>
              </a:ext>
            </a:extLst>
          </p:cNvPr>
          <p:cNvSpPr txBox="1"/>
          <p:nvPr/>
        </p:nvSpPr>
        <p:spPr>
          <a:xfrm>
            <a:off x="195139" y="1527376"/>
            <a:ext cx="4098565" cy="369332"/>
          </a:xfrm>
          <a:prstGeom prst="rect">
            <a:avLst/>
          </a:prstGeom>
          <a:noFill/>
          <a:ln>
            <a:solidFill>
              <a:srgbClr val="0070C0"/>
            </a:solidFill>
          </a:ln>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㈱スペースエンターテイメントラボラトリー</a:t>
            </a:r>
          </a:p>
        </p:txBody>
      </p:sp>
      <p:sp>
        <p:nvSpPr>
          <p:cNvPr id="4" name="テキスト ボックス 3">
            <a:extLst>
              <a:ext uri="{FF2B5EF4-FFF2-40B4-BE49-F238E27FC236}">
                <a16:creationId xmlns:a16="http://schemas.microsoft.com/office/drawing/2014/main" id="{10C21D8B-BC14-40D3-81AC-B9EC043F504D}"/>
              </a:ext>
            </a:extLst>
          </p:cNvPr>
          <p:cNvSpPr txBox="1"/>
          <p:nvPr/>
        </p:nvSpPr>
        <p:spPr>
          <a:xfrm>
            <a:off x="357275" y="1880689"/>
            <a:ext cx="5475592" cy="830997"/>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目的とする事業</a:t>
            </a:r>
            <a:r>
              <a:rPr lang="en-US" altLang="ja-JP" sz="1600"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水上での離着水及び航行が可能な長距離運用無人航空機</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システムの開発</a:t>
            </a:r>
            <a:endParaRPr lang="en-US" altLang="ja-JP" sz="16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180841B-65A4-43F9-90EC-A7EA37D3A5B5}"/>
              </a:ext>
            </a:extLst>
          </p:cNvPr>
          <p:cNvSpPr txBox="1"/>
          <p:nvPr/>
        </p:nvSpPr>
        <p:spPr>
          <a:xfrm>
            <a:off x="357277" y="2681214"/>
            <a:ext cx="5761893" cy="107721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事業化の課題</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〇事業開発や営業、広報を担うことができる人材の確保（人材）</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〇開発機体を活用できる分野の絞り込み（マーケティング）</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〇企業、機体の</a:t>
            </a:r>
            <a:r>
              <a:rPr lang="en-US" altLang="ja-JP" sz="1600" dirty="0">
                <a:latin typeface="Meiryo UI" panose="020B0604030504040204" pitchFamily="50" charset="-128"/>
                <a:ea typeface="Meiryo UI" panose="020B0604030504040204" pitchFamily="50" charset="-128"/>
              </a:rPr>
              <a:t>PR</a:t>
            </a:r>
            <a:r>
              <a:rPr lang="ja-JP" altLang="en-US" sz="1600" dirty="0">
                <a:latin typeface="Meiryo UI" panose="020B0604030504040204" pitchFamily="50" charset="-128"/>
                <a:ea typeface="Meiryo UI" panose="020B0604030504040204" pitchFamily="50" charset="-128"/>
              </a:rPr>
              <a:t>（プロモーション）</a:t>
            </a:r>
            <a:endParaRPr lang="en-US" altLang="ja-JP" sz="16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F5A1093-C128-4EE0-9328-41E50C9980BC}"/>
              </a:ext>
            </a:extLst>
          </p:cNvPr>
          <p:cNvSpPr txBox="1"/>
          <p:nvPr/>
        </p:nvSpPr>
        <p:spPr>
          <a:xfrm>
            <a:off x="344023" y="3748915"/>
            <a:ext cx="6192688" cy="278537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イノベ機構の支援</a:t>
            </a:r>
            <a:r>
              <a:rPr lang="en-US" altLang="ja-JP" sz="1600" b="1"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〇福島県が実施している副業人材マッチングサイトを紹介し、事業開発、営業、</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広報が可能な副業人材確保を支援</a:t>
            </a:r>
            <a:r>
              <a:rPr lang="ja-JP" altLang="en-US" sz="1400" b="1" dirty="0">
                <a:latin typeface="Meiryo UI" panose="020B0604030504040204" pitchFamily="50" charset="-128"/>
                <a:ea typeface="Meiryo UI" panose="020B0604030504040204" pitchFamily="50" charset="-128"/>
              </a:rPr>
              <a:t>（人材）</a:t>
            </a:r>
            <a:endParaRPr lang="en-US" altLang="ja-JP" sz="140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〇県内漁協や商事会社、海上保安庁等との引き合わせ、展示会出展支援に</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よる機体の活用分野に係る探索の支援</a:t>
            </a:r>
            <a:r>
              <a:rPr lang="ja-JP" altLang="en-US" sz="1400" b="1" dirty="0">
                <a:latin typeface="Meiryo UI" panose="020B0604030504040204" pitchFamily="50" charset="-128"/>
                <a:ea typeface="Meiryo UI" panose="020B0604030504040204" pitchFamily="50" charset="-128"/>
              </a:rPr>
              <a:t>（マーケティング）</a:t>
            </a:r>
            <a:endParaRPr lang="en-US" altLang="ja-JP" sz="140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〇ベンチマーク企業の販促施策調査をもとにした</a:t>
            </a:r>
            <a:r>
              <a:rPr lang="en-US" altLang="ja-JP" sz="1400" dirty="0">
                <a:latin typeface="Meiryo UI" panose="020B0604030504040204" pitchFamily="50" charset="-128"/>
                <a:ea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rPr>
              <a:t>の改修に係るアドバイス</a:t>
            </a:r>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（プロモーション）</a:t>
            </a:r>
            <a:endParaRPr lang="en-US" altLang="ja-JP" sz="1400" b="1"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次年度に向け有償・無償の実証実験を４件セット！</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副業人材の活動により洋上風力発電に係る風車の点検・巡視業務に</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ついて、大手企業（電力、商事、建設）</a:t>
            </a:r>
            <a:r>
              <a:rPr lang="en-US" altLang="ja-JP" sz="1400" b="1" dirty="0">
                <a:latin typeface="Meiryo UI" panose="020B0604030504040204" pitchFamily="50" charset="-128"/>
                <a:ea typeface="Meiryo UI" panose="020B0604030504040204" pitchFamily="50" charset="-128"/>
              </a:rPr>
              <a:t>6</a:t>
            </a:r>
            <a:r>
              <a:rPr lang="ja-JP" altLang="en-US" sz="1400" b="1" dirty="0">
                <a:latin typeface="Meiryo UI" panose="020B0604030504040204" pitchFamily="50" charset="-128"/>
                <a:ea typeface="Meiryo UI" panose="020B0604030504040204" pitchFamily="50" charset="-128"/>
              </a:rPr>
              <a:t>社からの引き合いを獲得！</a:t>
            </a:r>
            <a:endParaRPr lang="en-US" altLang="ja-JP" sz="14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51952D8F-E17F-45D0-B85C-F9B227B67395}"/>
              </a:ext>
            </a:extLst>
          </p:cNvPr>
          <p:cNvSpPr/>
          <p:nvPr/>
        </p:nvSpPr>
        <p:spPr bwMode="gray">
          <a:xfrm>
            <a:off x="6117571" y="4355859"/>
            <a:ext cx="2574000" cy="1728000"/>
          </a:xfrm>
          <a:prstGeom prst="rect">
            <a:avLst/>
          </a:prstGeom>
          <a:solidFill>
            <a:srgbClr val="BBBCBC"/>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endParaRPr lang="ja-JP" altLang="en-US" sz="1200" dirty="0"/>
          </a:p>
        </p:txBody>
      </p:sp>
      <p:sp>
        <p:nvSpPr>
          <p:cNvPr id="19" name="正方形/長方形 18">
            <a:extLst>
              <a:ext uri="{FF2B5EF4-FFF2-40B4-BE49-F238E27FC236}">
                <a16:creationId xmlns:a16="http://schemas.microsoft.com/office/drawing/2014/main" id="{0E9587D0-71A3-4000-9725-4293BC991DFE}"/>
              </a:ext>
            </a:extLst>
          </p:cNvPr>
          <p:cNvSpPr/>
          <p:nvPr/>
        </p:nvSpPr>
        <p:spPr bwMode="gray">
          <a:xfrm>
            <a:off x="6122503" y="1901938"/>
            <a:ext cx="2574000" cy="1728000"/>
          </a:xfrm>
          <a:prstGeom prst="rect">
            <a:avLst/>
          </a:prstGeom>
          <a:solidFill>
            <a:srgbClr val="BBBCBC"/>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endParaRPr lang="ja-JP" altLang="en-US" sz="1200" dirty="0"/>
          </a:p>
        </p:txBody>
      </p:sp>
      <p:sp>
        <p:nvSpPr>
          <p:cNvPr id="20" name="正方形/長方形 19">
            <a:extLst>
              <a:ext uri="{FF2B5EF4-FFF2-40B4-BE49-F238E27FC236}">
                <a16:creationId xmlns:a16="http://schemas.microsoft.com/office/drawing/2014/main" id="{E32969C7-CAA7-445D-B0F8-728AEAC8DE16}"/>
              </a:ext>
            </a:extLst>
          </p:cNvPr>
          <p:cNvSpPr/>
          <p:nvPr/>
        </p:nvSpPr>
        <p:spPr bwMode="gray">
          <a:xfrm>
            <a:off x="6113034" y="5836958"/>
            <a:ext cx="2574000" cy="226762"/>
          </a:xfrm>
          <a:prstGeom prst="rect">
            <a:avLst/>
          </a:prstGeom>
          <a:solidFill>
            <a:schemeClr val="tx1"/>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r>
              <a:rPr lang="ja-JP" altLang="en-US" sz="1050" dirty="0">
                <a:solidFill>
                  <a:schemeClr val="bg1"/>
                </a:solidFill>
                <a:latin typeface="Meiryo UI" panose="020B0604030504040204" pitchFamily="50" charset="-128"/>
                <a:ea typeface="Meiryo UI" panose="020B0604030504040204" pitchFamily="50" charset="-128"/>
              </a:rPr>
              <a:t>海上での実証実験に協力いただいたふくしま丸</a:t>
            </a:r>
          </a:p>
        </p:txBody>
      </p:sp>
      <p:sp>
        <p:nvSpPr>
          <p:cNvPr id="22" name="正方形/長方形 21">
            <a:extLst>
              <a:ext uri="{FF2B5EF4-FFF2-40B4-BE49-F238E27FC236}">
                <a16:creationId xmlns:a16="http://schemas.microsoft.com/office/drawing/2014/main" id="{05CF002A-B388-410A-8895-9FE67CEE89C5}"/>
              </a:ext>
            </a:extLst>
          </p:cNvPr>
          <p:cNvSpPr/>
          <p:nvPr/>
        </p:nvSpPr>
        <p:spPr bwMode="gray">
          <a:xfrm>
            <a:off x="6122503" y="3389859"/>
            <a:ext cx="2574000" cy="208956"/>
          </a:xfrm>
          <a:prstGeom prst="rect">
            <a:avLst/>
          </a:prstGeom>
          <a:solidFill>
            <a:schemeClr val="tx1"/>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r>
              <a:rPr lang="en-US" altLang="ja-JP" sz="1050" dirty="0">
                <a:solidFill>
                  <a:schemeClr val="bg1"/>
                </a:solidFill>
                <a:latin typeface="Meiryo UI" panose="020B0604030504040204" pitchFamily="50" charset="-128"/>
                <a:ea typeface="Meiryo UI" panose="020B0604030504040204" pitchFamily="50" charset="-128"/>
              </a:rPr>
              <a:t>HAMADORI</a:t>
            </a:r>
            <a:endParaRPr lang="ja-JP" altLang="en-US" sz="1050" dirty="0">
              <a:solidFill>
                <a:schemeClr val="bg1"/>
              </a:solidFill>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C186D931-5462-4BEE-B030-1480AD17A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918" y="1920989"/>
            <a:ext cx="2536969" cy="1487920"/>
          </a:xfrm>
          <a:prstGeom prst="rect">
            <a:avLst/>
          </a:prstGeom>
        </p:spPr>
      </p:pic>
      <p:pic>
        <p:nvPicPr>
          <p:cNvPr id="7" name="図 6">
            <a:extLst>
              <a:ext uri="{FF2B5EF4-FFF2-40B4-BE49-F238E27FC236}">
                <a16:creationId xmlns:a16="http://schemas.microsoft.com/office/drawing/2014/main" id="{8A445149-B6B7-4AFD-8F9A-3EA2E98185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22503" y="4367430"/>
            <a:ext cx="2561384" cy="1470785"/>
          </a:xfrm>
          <a:prstGeom prst="rect">
            <a:avLst/>
          </a:prstGeom>
        </p:spPr>
      </p:pic>
    </p:spTree>
    <p:extLst>
      <p:ext uri="{BB962C8B-B14F-4D97-AF65-F5344CB8AC3E}">
        <p14:creationId xmlns:p14="http://schemas.microsoft.com/office/powerpoint/2010/main" val="39723888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390</Words>
  <Application>Microsoft Office PowerPoint</Application>
  <PresentationFormat>画面に合わせる (4:3)</PresentationFormat>
  <Paragraphs>59</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新細明體</vt:lpstr>
      <vt:lpstr>メイリオ</vt:lpstr>
      <vt:lpstr>游ゴシック</vt:lpstr>
      <vt:lpstr>Arial</vt:lpstr>
      <vt:lpstr>Calibri</vt:lpstr>
      <vt:lpstr>Calibri Light</vt:lpstr>
      <vt:lpstr>Wingdings 2</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a.endo</dc:creator>
  <cp:lastModifiedBy>遠藤 敦</cp:lastModifiedBy>
  <cp:revision>27</cp:revision>
  <cp:lastPrinted>2022-03-08T06:22:09Z</cp:lastPrinted>
  <dcterms:created xsi:type="dcterms:W3CDTF">2022-03-02T23:28:40Z</dcterms:created>
  <dcterms:modified xsi:type="dcterms:W3CDTF">2022-12-01T07:53:07Z</dcterms:modified>
</cp:coreProperties>
</file>