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3">
  <p:sldMasterIdLst>
    <p:sldMasterId id="2147483876" r:id="rId1"/>
  </p:sldMasterIdLst>
  <p:sldIdLst>
    <p:sldId id="256" r:id="rId2"/>
  </p:sldIdLst>
  <p:sldSz cx="9906000" cy="13208000"/>
  <p:notesSz cx="6735763" cy="9866313"/>
  <p:defaultTextStyle>
    <a:defPPr>
      <a:defRPr lang="en-US"/>
    </a:defPPr>
    <a:lvl1pPr marL="0" algn="l" defTabSz="226314" rtl="0" eaLnBrk="1" latinLnBrk="0" hangingPunct="1">
      <a:defRPr sz="891" kern="1200">
        <a:solidFill>
          <a:schemeClr val="tx1"/>
        </a:solidFill>
        <a:latin typeface="+mn-lt"/>
        <a:ea typeface="+mn-ea"/>
        <a:cs typeface="+mn-cs"/>
      </a:defRPr>
    </a:lvl1pPr>
    <a:lvl2pPr marL="226314" algn="l" defTabSz="226314" rtl="0" eaLnBrk="1" latinLnBrk="0" hangingPunct="1">
      <a:defRPr sz="891" kern="1200">
        <a:solidFill>
          <a:schemeClr val="tx1"/>
        </a:solidFill>
        <a:latin typeface="+mn-lt"/>
        <a:ea typeface="+mn-ea"/>
        <a:cs typeface="+mn-cs"/>
      </a:defRPr>
    </a:lvl2pPr>
    <a:lvl3pPr marL="452628" algn="l" defTabSz="226314" rtl="0" eaLnBrk="1" latinLnBrk="0" hangingPunct="1">
      <a:defRPr sz="891" kern="1200">
        <a:solidFill>
          <a:schemeClr val="tx1"/>
        </a:solidFill>
        <a:latin typeface="+mn-lt"/>
        <a:ea typeface="+mn-ea"/>
        <a:cs typeface="+mn-cs"/>
      </a:defRPr>
    </a:lvl3pPr>
    <a:lvl4pPr marL="678942" algn="l" defTabSz="226314" rtl="0" eaLnBrk="1" latinLnBrk="0" hangingPunct="1">
      <a:defRPr sz="891" kern="1200">
        <a:solidFill>
          <a:schemeClr val="tx1"/>
        </a:solidFill>
        <a:latin typeface="+mn-lt"/>
        <a:ea typeface="+mn-ea"/>
        <a:cs typeface="+mn-cs"/>
      </a:defRPr>
    </a:lvl4pPr>
    <a:lvl5pPr marL="905256" algn="l" defTabSz="226314" rtl="0" eaLnBrk="1" latinLnBrk="0" hangingPunct="1">
      <a:defRPr sz="891" kern="1200">
        <a:solidFill>
          <a:schemeClr val="tx1"/>
        </a:solidFill>
        <a:latin typeface="+mn-lt"/>
        <a:ea typeface="+mn-ea"/>
        <a:cs typeface="+mn-cs"/>
      </a:defRPr>
    </a:lvl5pPr>
    <a:lvl6pPr marL="1131570" algn="l" defTabSz="226314" rtl="0" eaLnBrk="1" latinLnBrk="0" hangingPunct="1">
      <a:defRPr sz="891" kern="1200">
        <a:solidFill>
          <a:schemeClr val="tx1"/>
        </a:solidFill>
        <a:latin typeface="+mn-lt"/>
        <a:ea typeface="+mn-ea"/>
        <a:cs typeface="+mn-cs"/>
      </a:defRPr>
    </a:lvl6pPr>
    <a:lvl7pPr marL="1357884" algn="l" defTabSz="226314" rtl="0" eaLnBrk="1" latinLnBrk="0" hangingPunct="1">
      <a:defRPr sz="891" kern="1200">
        <a:solidFill>
          <a:schemeClr val="tx1"/>
        </a:solidFill>
        <a:latin typeface="+mn-lt"/>
        <a:ea typeface="+mn-ea"/>
        <a:cs typeface="+mn-cs"/>
      </a:defRPr>
    </a:lvl7pPr>
    <a:lvl8pPr marL="1584198" algn="l" defTabSz="226314" rtl="0" eaLnBrk="1" latinLnBrk="0" hangingPunct="1">
      <a:defRPr sz="891" kern="1200">
        <a:solidFill>
          <a:schemeClr val="tx1"/>
        </a:solidFill>
        <a:latin typeface="+mn-lt"/>
        <a:ea typeface="+mn-ea"/>
        <a:cs typeface="+mn-cs"/>
      </a:defRPr>
    </a:lvl8pPr>
    <a:lvl9pPr marL="1810512" algn="l" defTabSz="226314" rtl="0" eaLnBrk="1" latinLnBrk="0" hangingPunct="1">
      <a:defRPr sz="89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91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1080" y="-27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171" y="-16308"/>
            <a:ext cx="9933954" cy="13240616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812" y="4630954"/>
            <a:ext cx="6312279" cy="3170656"/>
          </a:xfrm>
        </p:spPr>
        <p:txBody>
          <a:bodyPr anchor="b">
            <a:noAutofit/>
          </a:bodyPr>
          <a:lstStyle>
            <a:lvl1pPr algn="r">
              <a:defRPr sz="5850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4812" y="7801607"/>
            <a:ext cx="6312279" cy="211254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2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174045"/>
            <a:ext cx="6876690" cy="6555081"/>
          </a:xfrm>
        </p:spPr>
        <p:txBody>
          <a:bodyPr anchor="ctr">
            <a:normAutofit/>
          </a:bodyPr>
          <a:lstStyle>
            <a:lvl1pPr algn="l">
              <a:defRPr sz="4767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400" y="8609659"/>
            <a:ext cx="6876690" cy="3025556"/>
          </a:xfrm>
        </p:spPr>
        <p:txBody>
          <a:bodyPr anchor="ctr">
            <a:normAutofit/>
          </a:bodyPr>
          <a:lstStyle>
            <a:lvl1pPr marL="0" indent="0" algn="l">
              <a:buNone/>
              <a:defRPr sz="19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944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1174044"/>
            <a:ext cx="6578197" cy="5821304"/>
          </a:xfrm>
        </p:spPr>
        <p:txBody>
          <a:bodyPr anchor="ctr">
            <a:normAutofit/>
          </a:bodyPr>
          <a:lstStyle>
            <a:lvl1pPr algn="l">
              <a:defRPr sz="4767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92830" y="6995348"/>
            <a:ext cx="5871454" cy="733778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73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95285" indent="0">
              <a:buFontTx/>
              <a:buNone/>
              <a:defRPr/>
            </a:lvl2pPr>
            <a:lvl3pPr marL="990570" indent="0">
              <a:buFontTx/>
              <a:buNone/>
              <a:defRPr/>
            </a:lvl3pPr>
            <a:lvl4pPr marL="1485854" indent="0">
              <a:buFontTx/>
              <a:buNone/>
              <a:defRPr/>
            </a:lvl4pPr>
            <a:lvl5pPr marL="1981139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8609659"/>
            <a:ext cx="6876691" cy="3025556"/>
          </a:xfrm>
        </p:spPr>
        <p:txBody>
          <a:bodyPr anchor="ctr">
            <a:normAutofit/>
          </a:bodyPr>
          <a:lstStyle>
            <a:lvl1pPr marL="0" indent="0" algn="l">
              <a:buNone/>
              <a:defRPr sz="19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2937" y="1522210"/>
            <a:ext cx="495429" cy="1126235"/>
          </a:xfrm>
          <a:prstGeom prst="rect">
            <a:avLst/>
          </a:prstGeom>
        </p:spPr>
        <p:txBody>
          <a:bodyPr vert="horz" lIns="99060" tIns="49530" rIns="99060" bIns="49530" rtlCol="0" anchor="ctr">
            <a:noAutofit/>
          </a:bodyPr>
          <a:lstStyle/>
          <a:p>
            <a:pPr lvl="0"/>
            <a:r>
              <a:rPr lang="en-US" sz="866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5559293"/>
            <a:ext cx="495429" cy="1126235"/>
          </a:xfrm>
          <a:prstGeom prst="rect">
            <a:avLst/>
          </a:prstGeom>
        </p:spPr>
        <p:txBody>
          <a:bodyPr vert="horz" lIns="99060" tIns="49530" rIns="99060" bIns="49530" rtlCol="0" anchor="ctr">
            <a:noAutofit/>
          </a:bodyPr>
          <a:lstStyle/>
          <a:p>
            <a:pPr lvl="0"/>
            <a:r>
              <a:rPr lang="en-US" sz="866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14110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3720866"/>
            <a:ext cx="6876691" cy="4998664"/>
          </a:xfrm>
        </p:spPr>
        <p:txBody>
          <a:bodyPr anchor="b">
            <a:normAutofit/>
          </a:bodyPr>
          <a:lstStyle>
            <a:lvl1pPr algn="l">
              <a:defRPr sz="4767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8719530"/>
            <a:ext cx="6876691" cy="2915686"/>
          </a:xfrm>
        </p:spPr>
        <p:txBody>
          <a:bodyPr anchor="t">
            <a:normAutofit/>
          </a:bodyPr>
          <a:lstStyle>
            <a:lvl1pPr marL="0" indent="0" algn="l">
              <a:buNone/>
              <a:defRPr sz="19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745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1174044"/>
            <a:ext cx="6578197" cy="5821304"/>
          </a:xfrm>
        </p:spPr>
        <p:txBody>
          <a:bodyPr anchor="ctr">
            <a:normAutofit/>
          </a:bodyPr>
          <a:lstStyle>
            <a:lvl1pPr algn="l">
              <a:defRPr sz="4767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7729126"/>
            <a:ext cx="6876692" cy="99040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95285" indent="0">
              <a:buFontTx/>
              <a:buNone/>
              <a:defRPr/>
            </a:lvl2pPr>
            <a:lvl3pPr marL="990570" indent="0">
              <a:buFontTx/>
              <a:buNone/>
              <a:defRPr/>
            </a:lvl3pPr>
            <a:lvl4pPr marL="1485854" indent="0">
              <a:buFontTx/>
              <a:buNone/>
              <a:defRPr/>
            </a:lvl4pPr>
            <a:lvl5pPr marL="1981139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8719530"/>
            <a:ext cx="6876691" cy="2915686"/>
          </a:xfrm>
        </p:spPr>
        <p:txBody>
          <a:bodyPr anchor="t">
            <a:normAutofit/>
          </a:bodyPr>
          <a:lstStyle>
            <a:lvl1pPr marL="0" indent="0" algn="l">
              <a:buNone/>
              <a:defRPr sz="19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2937" y="1522210"/>
            <a:ext cx="495429" cy="1126235"/>
          </a:xfrm>
          <a:prstGeom prst="rect">
            <a:avLst/>
          </a:prstGeom>
        </p:spPr>
        <p:txBody>
          <a:bodyPr vert="horz" lIns="99060" tIns="49530" rIns="99060" bIns="49530" rtlCol="0" anchor="ctr">
            <a:noAutofit/>
          </a:bodyPr>
          <a:lstStyle/>
          <a:p>
            <a:pPr lvl="0"/>
            <a:r>
              <a:rPr lang="en-US" sz="866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5559293"/>
            <a:ext cx="495429" cy="1126235"/>
          </a:xfrm>
          <a:prstGeom prst="rect">
            <a:avLst/>
          </a:prstGeom>
        </p:spPr>
        <p:txBody>
          <a:bodyPr vert="horz" lIns="99060" tIns="49530" rIns="99060" bIns="49530" rtlCol="0" anchor="ctr">
            <a:noAutofit/>
          </a:bodyPr>
          <a:lstStyle/>
          <a:p>
            <a:pPr lvl="0"/>
            <a:r>
              <a:rPr lang="en-US" sz="866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1339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169" y="1174044"/>
            <a:ext cx="6869920" cy="5821304"/>
          </a:xfrm>
        </p:spPr>
        <p:txBody>
          <a:bodyPr anchor="ctr">
            <a:normAutofit/>
          </a:bodyPr>
          <a:lstStyle>
            <a:lvl1pPr algn="l">
              <a:defRPr sz="4767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7729126"/>
            <a:ext cx="6876692" cy="99040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00">
                <a:solidFill>
                  <a:schemeClr val="accent1"/>
                </a:solidFill>
              </a:defRPr>
            </a:lvl1pPr>
            <a:lvl2pPr marL="495285" indent="0">
              <a:buFontTx/>
              <a:buNone/>
              <a:defRPr/>
            </a:lvl2pPr>
            <a:lvl3pPr marL="990570" indent="0">
              <a:buFontTx/>
              <a:buNone/>
              <a:defRPr/>
            </a:lvl3pPr>
            <a:lvl4pPr marL="1485854" indent="0">
              <a:buFontTx/>
              <a:buNone/>
              <a:defRPr/>
            </a:lvl4pPr>
            <a:lvl5pPr marL="1981139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8719530"/>
            <a:ext cx="6876691" cy="2915686"/>
          </a:xfrm>
        </p:spPr>
        <p:txBody>
          <a:bodyPr anchor="t">
            <a:normAutofit/>
          </a:bodyPr>
          <a:lstStyle>
            <a:lvl1pPr marL="0" indent="0" algn="l">
              <a:buNone/>
              <a:defRPr sz="19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981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2870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5421" y="1174045"/>
            <a:ext cx="1060380" cy="10113906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399" y="1174045"/>
            <a:ext cx="5627945" cy="1011390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60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82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5201673"/>
            <a:ext cx="6876691" cy="3517860"/>
          </a:xfrm>
        </p:spPr>
        <p:txBody>
          <a:bodyPr anchor="b"/>
          <a:lstStyle>
            <a:lvl1pPr algn="l">
              <a:defRPr sz="4333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8719529"/>
            <a:ext cx="6876691" cy="1657067"/>
          </a:xfrm>
        </p:spPr>
        <p:txBody>
          <a:bodyPr anchor="t"/>
          <a:lstStyle>
            <a:lvl1pPr marL="0" indent="0" algn="l">
              <a:buNone/>
              <a:defRPr sz="216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497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174044"/>
            <a:ext cx="6876690" cy="25437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1" y="4161135"/>
            <a:ext cx="3345451" cy="7474079"/>
          </a:xfrm>
        </p:spPr>
        <p:txBody>
          <a:bodyPr>
            <a:normAutofit/>
          </a:bodyPr>
          <a:lstStyle>
            <a:lvl1pPr>
              <a:defRPr sz="1950"/>
            </a:lvl1pPr>
            <a:lvl2pPr>
              <a:defRPr sz="1733"/>
            </a:lvl2pPr>
            <a:lvl3pPr>
              <a:defRPr sz="1517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637" y="4161137"/>
            <a:ext cx="3345453" cy="7474081"/>
          </a:xfrm>
        </p:spPr>
        <p:txBody>
          <a:bodyPr>
            <a:normAutofit/>
          </a:bodyPr>
          <a:lstStyle>
            <a:lvl1pPr>
              <a:defRPr sz="1950"/>
            </a:lvl1pPr>
            <a:lvl2pPr>
              <a:defRPr sz="1733"/>
            </a:lvl2pPr>
            <a:lvl3pPr>
              <a:defRPr sz="1517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419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174044"/>
            <a:ext cx="6876689" cy="2543763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161893"/>
            <a:ext cx="3348228" cy="1109838"/>
          </a:xfrm>
        </p:spPr>
        <p:txBody>
          <a:bodyPr anchor="b">
            <a:noAutofit/>
          </a:bodyPr>
          <a:lstStyle>
            <a:lvl1pPr marL="0" indent="0">
              <a:buNone/>
              <a:defRPr sz="2600" b="0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399" y="5271734"/>
            <a:ext cx="3348228" cy="6363485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88860" y="4161893"/>
            <a:ext cx="3348228" cy="1109838"/>
          </a:xfrm>
        </p:spPr>
        <p:txBody>
          <a:bodyPr anchor="b">
            <a:noAutofit/>
          </a:bodyPr>
          <a:lstStyle>
            <a:lvl1pPr marL="0" indent="0">
              <a:buNone/>
              <a:defRPr sz="2600" b="0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8860" y="5271734"/>
            <a:ext cx="3348228" cy="6363485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199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174044"/>
            <a:ext cx="6876690" cy="25437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512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874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2886200"/>
            <a:ext cx="3022697" cy="2462231"/>
          </a:xfrm>
        </p:spPr>
        <p:txBody>
          <a:bodyPr anchor="b">
            <a:normAutofit/>
          </a:bodyPr>
          <a:lstStyle>
            <a:lvl1pPr>
              <a:defRPr sz="21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882" y="991709"/>
            <a:ext cx="3668207" cy="10643508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5348430"/>
            <a:ext cx="3022697" cy="4977457"/>
          </a:xfrm>
        </p:spPr>
        <p:txBody>
          <a:bodyPr>
            <a:normAutofit/>
          </a:bodyPr>
          <a:lstStyle>
            <a:lvl1pPr marL="0" indent="0">
              <a:buNone/>
              <a:defRPr sz="1517"/>
            </a:lvl1pPr>
            <a:lvl2pPr marL="371464" indent="0">
              <a:buNone/>
              <a:defRPr sz="1137"/>
            </a:lvl2pPr>
            <a:lvl3pPr marL="742927" indent="0">
              <a:buNone/>
              <a:defRPr sz="975"/>
            </a:lvl3pPr>
            <a:lvl4pPr marL="1114391" indent="0">
              <a:buNone/>
              <a:defRPr sz="812"/>
            </a:lvl4pPr>
            <a:lvl5pPr marL="1485854" indent="0">
              <a:buNone/>
              <a:defRPr sz="812"/>
            </a:lvl5pPr>
            <a:lvl6pPr marL="1857318" indent="0">
              <a:buNone/>
              <a:defRPr sz="812"/>
            </a:lvl6pPr>
            <a:lvl7pPr marL="2228781" indent="0">
              <a:buNone/>
              <a:defRPr sz="812"/>
            </a:lvl7pPr>
            <a:lvl8pPr marL="2600245" indent="0">
              <a:buNone/>
              <a:defRPr sz="812"/>
            </a:lvl8pPr>
            <a:lvl9pPr marL="2971709" indent="0">
              <a:buNone/>
              <a:defRPr sz="81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493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9245600"/>
            <a:ext cx="6876690" cy="1091495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399" y="1174044"/>
            <a:ext cx="6876690" cy="7406568"/>
          </a:xfrm>
        </p:spPr>
        <p:txBody>
          <a:bodyPr anchor="t">
            <a:normAutofit/>
          </a:bodyPr>
          <a:lstStyle>
            <a:lvl1pPr marL="0" indent="0" algn="ctr">
              <a:buNone/>
              <a:defRPr sz="1733"/>
            </a:lvl1pPr>
            <a:lvl2pPr marL="495285" indent="0">
              <a:buNone/>
              <a:defRPr sz="1733"/>
            </a:lvl2pPr>
            <a:lvl3pPr marL="990570" indent="0">
              <a:buNone/>
              <a:defRPr sz="1733"/>
            </a:lvl3pPr>
            <a:lvl4pPr marL="1485854" indent="0">
              <a:buNone/>
              <a:defRPr sz="1733"/>
            </a:lvl4pPr>
            <a:lvl5pPr marL="1981139" indent="0">
              <a:buNone/>
              <a:defRPr sz="1733"/>
            </a:lvl5pPr>
            <a:lvl6pPr marL="2476424" indent="0">
              <a:buNone/>
              <a:defRPr sz="1733"/>
            </a:lvl6pPr>
            <a:lvl7pPr marL="2971709" indent="0">
              <a:buNone/>
              <a:defRPr sz="1733"/>
            </a:lvl7pPr>
            <a:lvl8pPr marL="3466993" indent="0">
              <a:buNone/>
              <a:defRPr sz="1733"/>
            </a:lvl8pPr>
            <a:lvl9pPr marL="3962278" indent="0">
              <a:buNone/>
              <a:defRPr sz="173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10337096"/>
            <a:ext cx="6876690" cy="1298120"/>
          </a:xfrm>
        </p:spPr>
        <p:txBody>
          <a:bodyPr>
            <a:normAutofit/>
          </a:bodyPr>
          <a:lstStyle>
            <a:lvl1pPr marL="0" indent="0">
              <a:buNone/>
              <a:defRPr sz="1300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642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172" y="-16308"/>
            <a:ext cx="9933955" cy="13240616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400" y="1174044"/>
            <a:ext cx="6876689" cy="25437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161137"/>
            <a:ext cx="6876690" cy="7474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5696" y="11635218"/>
            <a:ext cx="741143" cy="703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0399" y="11635218"/>
            <a:ext cx="5008221" cy="703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81732" y="11635218"/>
            <a:ext cx="555358" cy="703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089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</p:sldLayoutIdLst>
  <p:txStyles>
    <p:titleStyle>
      <a:lvl1pPr algn="l" defTabSz="495285" rtl="0" eaLnBrk="1" latinLnBrk="0" hangingPunct="1">
        <a:spcBef>
          <a:spcPct val="0"/>
        </a:spcBef>
        <a:buNone/>
        <a:defRPr kumimoji="1" sz="39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71464" indent="-371464" algn="l" defTabSz="495285" rtl="0" eaLnBrk="1" latinLnBrk="0" hangingPunct="1">
        <a:spcBef>
          <a:spcPts val="108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9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04838" indent="-309553" algn="l" defTabSz="495285" rtl="0" eaLnBrk="1" latinLnBrk="0" hangingPunct="1">
        <a:spcBef>
          <a:spcPts val="108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73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38212" indent="-247642" algn="l" defTabSz="495285" rtl="0" eaLnBrk="1" latinLnBrk="0" hangingPunct="1">
        <a:spcBef>
          <a:spcPts val="108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51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33497" indent="-247642" algn="l" defTabSz="495285" rtl="0" eaLnBrk="1" latinLnBrk="0" hangingPunct="1">
        <a:spcBef>
          <a:spcPts val="108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28781" indent="-247642" algn="l" defTabSz="495285" rtl="0" eaLnBrk="1" latinLnBrk="0" hangingPunct="1">
        <a:spcBef>
          <a:spcPts val="108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24066" indent="-247642" algn="l" defTabSz="495285" rtl="0" eaLnBrk="1" latinLnBrk="0" hangingPunct="1">
        <a:spcBef>
          <a:spcPts val="108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19351" indent="-247642" algn="l" defTabSz="495285" rtl="0" eaLnBrk="1" latinLnBrk="0" hangingPunct="1">
        <a:spcBef>
          <a:spcPts val="108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714636" indent="-247642" algn="l" defTabSz="495285" rtl="0" eaLnBrk="1" latinLnBrk="0" hangingPunct="1">
        <a:spcBef>
          <a:spcPts val="108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209920" indent="-247642" algn="l" defTabSz="495285" rtl="0" eaLnBrk="1" latinLnBrk="0" hangingPunct="1">
        <a:spcBef>
          <a:spcPts val="108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528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49528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49528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49528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49528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49528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49528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49528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49528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09836" y="1491095"/>
            <a:ext cx="9057395" cy="1828800"/>
          </a:xfrm>
          <a:prstGeom prst="rect">
            <a:avLst/>
          </a:prstGeom>
          <a:solidFill>
            <a:srgbClr val="FFFFFF">
              <a:alpha val="74902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107317" tIns="12843" rIns="107317" bIns="12843" numCol="1" anchor="ctr" anchorCtr="0" compatLnSpc="1">
            <a:prstTxWarp prst="textNoShape">
              <a:avLst/>
            </a:prstTxWarp>
          </a:bodyPr>
          <a:lstStyle/>
          <a:p>
            <a:pPr indent="192609" algn="ctr" defTabSz="132073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世界</a:t>
            </a:r>
            <a:r>
              <a:rPr lang="ja-JP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最大規模のロボット専門展である「国際ロボット展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2019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」</a:t>
            </a: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に、</a:t>
            </a:r>
            <a:endParaRPr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indent="192609" algn="ctr" defTabSz="132073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2000" b="1" dirty="0" smtClean="0">
                <a:latin typeface="メイリオ" panose="020B0604030504040204" pitchFamily="50" charset="-128"/>
                <a:cs typeface="Times New Roman" panose="02020603050405020304" pitchFamily="18" charset="0"/>
              </a:rPr>
              <a:t>福島ロボットテストフィールド</a:t>
            </a:r>
            <a:r>
              <a:rPr lang="ja-JP" altLang="en-US" sz="2000" b="1" dirty="0" smtClean="0">
                <a:latin typeface="メイリオ" panose="020B0604030504040204" pitchFamily="50" charset="-128"/>
                <a:cs typeface="Times New Roman" panose="02020603050405020304" pitchFamily="18" charset="0"/>
              </a:rPr>
              <a:t>と</a:t>
            </a: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共同出展する企業等を募集します。</a:t>
            </a:r>
            <a:endParaRPr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indent="192609" algn="ctr" defTabSz="1320739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indent="192609" algn="ctr" defTabSz="132073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「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メイドイン福島」のロボット技術や製品をアピールする絶好の機会</a:t>
            </a: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です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！</a:t>
            </a:r>
            <a:endParaRPr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indent="192609" algn="ctr" defTabSz="132073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皆様の申込み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を心よりお待ちしております！</a:t>
            </a:r>
            <a:endParaRPr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487227" y="162750"/>
            <a:ext cx="4902614" cy="1156895"/>
          </a:xfrm>
          <a:prstGeom prst="rect">
            <a:avLst/>
          </a:prstGeom>
          <a:solidFill>
            <a:srgbClr val="0091C4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32083" tIns="66041" rIns="132083" bIns="6604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ja-JP" altLang="ja-JP" sz="3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国際ロボット展</a:t>
            </a:r>
            <a:r>
              <a:rPr lang="en-US" altLang="ja-JP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2019</a:t>
            </a:r>
            <a:endParaRPr lang="en-US" altLang="ja-JP" sz="36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lvl="0" algn="ctr"/>
            <a:r>
              <a:rPr lang="ja-JP" altLang="ja-JP" sz="3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共同出展者募集</a:t>
            </a:r>
            <a:endParaRPr lang="ja-JP" altLang="ja-JP" sz="3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09837" y="3491345"/>
            <a:ext cx="9057395" cy="9572106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32083" tIns="66041" rIns="132083" bIns="6604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132073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○展示会概要</a:t>
            </a:r>
            <a:endParaRPr lang="en-US" altLang="ja-JP" sz="2000" b="1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274638" defTabSz="132073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会期</a:t>
            </a:r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2000" dirty="0" smtClean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2019</a:t>
            </a:r>
            <a:r>
              <a:rPr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2000" dirty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12</a:t>
            </a:r>
            <a:r>
              <a:rPr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2000" dirty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18</a:t>
            </a:r>
            <a:r>
              <a:rPr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日（水）～</a:t>
            </a:r>
            <a:r>
              <a:rPr lang="en-US" altLang="ja-JP" sz="2000" dirty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12</a:t>
            </a:r>
            <a:r>
              <a:rPr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2000" dirty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21</a:t>
            </a:r>
            <a:r>
              <a:rPr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日（土）</a:t>
            </a:r>
            <a:endParaRPr lang="en-US" altLang="ja-JP" sz="2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274638" defTabSz="132073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会場：東京ビッグサイト</a:t>
            </a:r>
            <a:endParaRPr lang="en-US" altLang="ja-JP" sz="2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defTabSz="1320739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2000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defTabSz="132073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b="1" u="sng" dirty="0" smtClean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○</a:t>
            </a:r>
            <a:r>
              <a:rPr lang="ja-JP" altLang="en-US" sz="2000" b="1" u="sng" dirty="0" smtClean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展示概要</a:t>
            </a:r>
            <a:endParaRPr lang="en-US" altLang="ja-JP" sz="2000" b="1" u="sng" dirty="0" smtClean="0">
              <a:solidFill>
                <a:schemeClr val="tx1"/>
              </a:solidFill>
              <a:latin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517650" indent="-1249363" defTabSz="132073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募集者数：</a:t>
            </a:r>
            <a:r>
              <a:rPr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６社程度</a:t>
            </a:r>
            <a:endParaRPr lang="en-US" altLang="ja-JP" sz="2000" dirty="0">
              <a:solidFill>
                <a:schemeClr val="tx1"/>
              </a:solidFill>
              <a:latin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517650" indent="-1249363" defTabSz="132073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募集分野</a:t>
            </a:r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：国際</a:t>
            </a:r>
            <a:r>
              <a:rPr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ロボット展の出展対象と</a:t>
            </a:r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なる分野</a:t>
            </a:r>
            <a:endParaRPr lang="en-US" altLang="ja-JP" sz="2000" dirty="0">
              <a:solidFill>
                <a:schemeClr val="tx1"/>
              </a:solidFill>
              <a:latin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517650" indent="-1249363" defTabSz="132073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展示方法：</a:t>
            </a:r>
            <a:r>
              <a:rPr lang="en-US" altLang="ja-JP" sz="2000" dirty="0" smtClean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公財</a:t>
            </a:r>
            <a:r>
              <a:rPr lang="en-US" altLang="ja-JP" sz="2000" dirty="0" smtClean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福島</a:t>
            </a:r>
            <a:r>
              <a:rPr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イノベーション・コースト構想推進機構</a:t>
            </a:r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が</a:t>
            </a:r>
            <a:r>
              <a:rPr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９</a:t>
            </a:r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小間分</a:t>
            </a:r>
            <a:r>
              <a:rPr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の</a:t>
            </a:r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ブース全体を設営し、</a:t>
            </a:r>
            <a:r>
              <a:rPr lang="ja-JP" altLang="en-US" sz="2000" u="sng" dirty="0" smtClean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各出展者は</a:t>
            </a:r>
            <a:r>
              <a:rPr lang="en-US" altLang="ja-JP" sz="2000" u="sng" dirty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2.97</a:t>
            </a:r>
            <a:r>
              <a:rPr lang="ja-JP" altLang="en-US" sz="2000" u="sng" dirty="0" err="1" smtClean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ｍ</a:t>
            </a:r>
            <a:r>
              <a:rPr lang="ja-JP" altLang="en-US" sz="2000" u="sng" dirty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四方</a:t>
            </a:r>
            <a:r>
              <a:rPr lang="ja-JP" altLang="en-US" sz="2000" u="sng" dirty="0" smtClean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（</a:t>
            </a:r>
            <a:r>
              <a:rPr lang="en-US" altLang="ja-JP" sz="2000" u="sng" dirty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2000" u="sng" dirty="0" smtClean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小間）を目安とするスペースで</a:t>
            </a:r>
            <a:r>
              <a:rPr lang="ja-JP" altLang="en-US" sz="2000" u="sng" dirty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自社製品を展示</a:t>
            </a:r>
            <a:r>
              <a:rPr lang="ja-JP" altLang="en-US" sz="2000" u="sng" dirty="0" smtClean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2000" u="sng" dirty="0" smtClean="0">
              <a:solidFill>
                <a:schemeClr val="tx1"/>
              </a:solidFill>
              <a:latin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517650" indent="-1249363" defTabSz="132073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出展費用：</a:t>
            </a:r>
            <a:r>
              <a:rPr lang="ja-JP" altLang="en-US" sz="2000" u="sng" dirty="0" smtClean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出展料、ブース</a:t>
            </a:r>
            <a:r>
              <a:rPr lang="ja-JP" altLang="en-US" sz="2000" u="sng" dirty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共通部分の装飾費用は</a:t>
            </a:r>
            <a:r>
              <a:rPr lang="ja-JP" altLang="en-US" sz="2000" u="sng" dirty="0" smtClean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機構が負担。展示品の運搬費、ブースの追加装飾等は各</a:t>
            </a:r>
            <a:r>
              <a:rPr lang="ja-JP" altLang="en-US" sz="2000" u="sng" dirty="0" smtClean="0" bmk="_Hlk513552111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企業</a:t>
            </a:r>
            <a:r>
              <a:rPr lang="ja-JP" altLang="en-US" sz="2000" u="sng" dirty="0" bmk="_Hlk513552111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が</a:t>
            </a:r>
            <a:r>
              <a:rPr lang="ja-JP" altLang="en-US" sz="2000" u="sng" dirty="0" smtClean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負担。</a:t>
            </a:r>
            <a:endParaRPr lang="ja-JP" altLang="en-US" sz="2000" u="sng" dirty="0" smtClean="0">
              <a:solidFill>
                <a:schemeClr val="tx1"/>
              </a:solidFill>
              <a:latin typeface="メイリオ" panose="020B0604030504040204" pitchFamily="50" charset="-128"/>
            </a:endParaRPr>
          </a:p>
          <a:p>
            <a:pPr defTabSz="1320739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2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132073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○申込と審査</a:t>
            </a:r>
            <a:endParaRPr lang="en-US" altLang="ja-JP" sz="2000" b="1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517650" indent="-1246188" defTabSz="132073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申込資格：ふくしま</a:t>
            </a:r>
            <a:r>
              <a:rPr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ロボット産業推進協議会</a:t>
            </a:r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会員また</a:t>
            </a:r>
            <a:r>
              <a:rPr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は入会</a:t>
            </a:r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予定であり、県内</a:t>
            </a:r>
            <a:r>
              <a:rPr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に事業所等の拠点を</a:t>
            </a:r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置く企業等。</a:t>
            </a:r>
            <a:endParaRPr lang="ja-JP" altLang="en-US" sz="2000" dirty="0">
              <a:solidFill>
                <a:schemeClr val="tx1"/>
              </a:solidFill>
              <a:latin typeface="メイリオ" panose="020B0604030504040204" pitchFamily="50" charset="-128"/>
            </a:endParaRPr>
          </a:p>
          <a:p>
            <a:pPr marL="1517650" indent="-1246188" defTabSz="132073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申込方法：下記申込先</a:t>
            </a:r>
            <a:r>
              <a:rPr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へ</a:t>
            </a:r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申込書</a:t>
            </a:r>
            <a:r>
              <a:rPr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を郵送、</a:t>
            </a:r>
            <a:r>
              <a:rPr lang="en-US" altLang="ja-JP" sz="2000" dirty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FAX</a:t>
            </a:r>
            <a:r>
              <a:rPr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又は</a:t>
            </a:r>
            <a:r>
              <a:rPr lang="en-US" altLang="ja-JP" sz="2000" dirty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E-mail</a:t>
            </a:r>
            <a:r>
              <a:rPr lang="ja-JP" altLang="en-US" sz="2000" dirty="0" err="1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にて</a:t>
            </a:r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送付。</a:t>
            </a:r>
            <a:endParaRPr lang="en-US" altLang="ja-JP" sz="2000" dirty="0" smtClean="0">
              <a:solidFill>
                <a:schemeClr val="tx1"/>
              </a:solidFill>
              <a:latin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517650" indent="-1246188" defTabSz="132073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u="sng" dirty="0" smtClean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申込締切：</a:t>
            </a:r>
            <a:r>
              <a:rPr lang="en-US" altLang="ja-JP" sz="2000" b="1" u="sng" dirty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2019</a:t>
            </a:r>
            <a:r>
              <a:rPr lang="ja-JP" altLang="en-US" sz="2000" b="1" u="sng" dirty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2000" b="1" u="sng" dirty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10</a:t>
            </a:r>
            <a:r>
              <a:rPr lang="ja-JP" altLang="en-US" sz="2000" b="1" u="sng" dirty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2000" b="1" u="sng" dirty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18</a:t>
            </a:r>
            <a:r>
              <a:rPr lang="ja-JP" altLang="en-US" sz="2000" b="1" u="sng" dirty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日（金）</a:t>
            </a:r>
            <a:r>
              <a:rPr lang="en-US" altLang="ja-JP" sz="2000" b="1" u="sng" dirty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17</a:t>
            </a:r>
            <a:r>
              <a:rPr lang="ja-JP" altLang="en-US" sz="2000" b="1" u="sng" dirty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2000" b="1" u="sng" dirty="0" smtClean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00</a:t>
            </a:r>
            <a:r>
              <a:rPr lang="ja-JP" altLang="en-US" sz="2000" b="1" u="sng" dirty="0" smtClean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　必着</a:t>
            </a:r>
            <a:endParaRPr lang="ja-JP" altLang="en-US" sz="2000" dirty="0">
              <a:solidFill>
                <a:schemeClr val="tx1"/>
              </a:solidFill>
              <a:latin typeface="メイリオ" panose="020B0604030504040204" pitchFamily="50" charset="-128"/>
            </a:endParaRPr>
          </a:p>
          <a:p>
            <a:pPr marL="1517650" indent="-1246188" defTabSz="132073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書類審査：申込多数</a:t>
            </a:r>
            <a:r>
              <a:rPr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の場合</a:t>
            </a:r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次の</a:t>
            </a:r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基準により書類</a:t>
            </a:r>
            <a:r>
              <a:rPr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審査で出展者を</a:t>
            </a:r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選定。</a:t>
            </a:r>
            <a:endParaRPr lang="en-US" altLang="ja-JP" sz="2000" dirty="0" smtClean="0">
              <a:solidFill>
                <a:schemeClr val="tx1"/>
              </a:solidFill>
              <a:latin typeface="メイリオ" panose="020B0604030504040204" pitchFamily="50" charset="-128"/>
            </a:endParaRPr>
          </a:p>
          <a:p>
            <a:pPr marL="1703388" indent="-185738" defTabSz="1320739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出展製品に</a:t>
            </a:r>
            <a:r>
              <a:rPr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革新性、</a:t>
            </a:r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優位性があること。</a:t>
            </a:r>
            <a:endParaRPr lang="ja-JP" altLang="en-US" sz="2000" dirty="0">
              <a:solidFill>
                <a:schemeClr val="tx1"/>
              </a:solidFill>
              <a:latin typeface="メイリオ" panose="020B0604030504040204" pitchFamily="50" charset="-128"/>
            </a:endParaRPr>
          </a:p>
          <a:p>
            <a:pPr marL="1703388" indent="-185738" defTabSz="1320739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県内ロボット</a:t>
            </a:r>
            <a:r>
              <a:rPr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関連産業へ</a:t>
            </a:r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の波及効果のある製品であること。</a:t>
            </a:r>
            <a:endParaRPr lang="en-US" altLang="ja-JP" sz="2000" dirty="0" smtClean="0">
              <a:solidFill>
                <a:schemeClr val="tx1"/>
              </a:solidFill>
              <a:latin typeface="メイリオ" panose="020B0604030504040204" pitchFamily="50" charset="-128"/>
            </a:endParaRPr>
          </a:p>
          <a:p>
            <a:pPr marL="1517650" indent="-1246188" defTabSz="132073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結果通知</a:t>
            </a:r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：１１月</a:t>
            </a:r>
            <a:r>
              <a:rPr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上</a:t>
            </a:r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旬</a:t>
            </a:r>
            <a:r>
              <a:rPr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頃に書面で</a:t>
            </a:r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通知しＨＰで公表。</a:t>
            </a:r>
            <a:endParaRPr lang="en-US" altLang="ja-JP" sz="2000" dirty="0">
              <a:solidFill>
                <a:schemeClr val="tx1"/>
              </a:solidFill>
              <a:latin typeface="メイリオ" panose="020B0604030504040204" pitchFamily="50" charset="-128"/>
            </a:endParaRPr>
          </a:p>
          <a:p>
            <a:pPr defTabSz="1320739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132073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2000" b="1" u="sng" dirty="0" smtClean="0">
                <a:latin typeface="メイリオ" panose="020B0604030504040204" pitchFamily="50" charset="-128"/>
                <a:cs typeface="Times New Roman" panose="02020603050405020304" pitchFamily="18" charset="0"/>
              </a:rPr>
              <a:t>○申込先</a:t>
            </a:r>
            <a:endParaRPr lang="en-US" altLang="ja-JP" sz="2000" b="1" u="sng" dirty="0" smtClean="0"/>
          </a:p>
          <a:p>
            <a:pPr marL="354013" defTabSz="132073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latin typeface="メイリオ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2000" dirty="0" smtClean="0">
                <a:latin typeface="メイリオ" panose="020B0604030504040204" pitchFamily="50" charset="-128"/>
                <a:cs typeface="Times New Roman" panose="02020603050405020304" pitchFamily="18" charset="0"/>
              </a:rPr>
              <a:t>公財</a:t>
            </a:r>
            <a:r>
              <a:rPr lang="en-US" altLang="ja-JP" sz="2000" dirty="0" smtClean="0">
                <a:latin typeface="メイリオ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lang="ja-JP" altLang="ja-JP" sz="2000" dirty="0" smtClean="0">
                <a:latin typeface="メイリオ" panose="020B0604030504040204" pitchFamily="50" charset="-128"/>
                <a:cs typeface="Times New Roman" panose="02020603050405020304" pitchFamily="18" charset="0"/>
              </a:rPr>
              <a:t>福島</a:t>
            </a:r>
            <a:r>
              <a:rPr lang="ja-JP" altLang="ja-JP" sz="2000" dirty="0">
                <a:latin typeface="メイリオ" panose="020B0604030504040204" pitchFamily="50" charset="-128"/>
                <a:cs typeface="Times New Roman" panose="02020603050405020304" pitchFamily="18" charset="0"/>
              </a:rPr>
              <a:t>イノベーション・コースト構想推進</a:t>
            </a:r>
            <a:r>
              <a:rPr lang="ja-JP" altLang="ja-JP" sz="2000" dirty="0" smtClean="0">
                <a:latin typeface="メイリオ" panose="020B0604030504040204" pitchFamily="50" charset="-128"/>
                <a:cs typeface="Times New Roman" panose="02020603050405020304" pitchFamily="18" charset="0"/>
              </a:rPr>
              <a:t>機構</a:t>
            </a:r>
            <a:endParaRPr lang="en-US" altLang="ja-JP" sz="2000" dirty="0">
              <a:latin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354013" defTabSz="132073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2000" dirty="0" smtClean="0">
                <a:latin typeface="メイリオ" panose="020B0604030504040204" pitchFamily="50" charset="-128"/>
                <a:cs typeface="Times New Roman" panose="02020603050405020304" pitchFamily="18" charset="0"/>
              </a:rPr>
              <a:t>福島ロボットテストフィールド</a:t>
            </a:r>
            <a:r>
              <a:rPr lang="ja-JP" altLang="en-US" sz="2000" dirty="0" smtClean="0">
                <a:latin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2000" dirty="0" smtClean="0">
                <a:latin typeface="メイリオ" panose="020B0604030504040204" pitchFamily="50" charset="-128"/>
                <a:cs typeface="Times New Roman" panose="02020603050405020304" pitchFamily="18" charset="0"/>
              </a:rPr>
              <a:t>事業部</a:t>
            </a:r>
            <a:r>
              <a:rPr lang="ja-JP" altLang="ja-JP" sz="2000" dirty="0">
                <a:latin typeface="メイリオ" panose="020B0604030504040204" pitchFamily="50" charset="-128"/>
                <a:cs typeface="Times New Roman" panose="02020603050405020304" pitchFamily="18" charset="0"/>
              </a:rPr>
              <a:t>事業</a:t>
            </a:r>
            <a:r>
              <a:rPr lang="ja-JP" altLang="ja-JP" sz="2000" dirty="0" smtClean="0">
                <a:latin typeface="メイリオ" panose="020B0604030504040204" pitchFamily="50" charset="-128"/>
                <a:cs typeface="Times New Roman" panose="02020603050405020304" pitchFamily="18" charset="0"/>
              </a:rPr>
              <a:t>企画課</a:t>
            </a:r>
            <a:endParaRPr lang="en-US" altLang="ja-JP" sz="2000" dirty="0" smtClean="0"/>
          </a:p>
          <a:p>
            <a:pPr marL="354013" defTabSz="132073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2000" dirty="0" smtClean="0">
                <a:latin typeface="メイリオ" panose="020B0604030504040204" pitchFamily="50" charset="-128"/>
                <a:cs typeface="Times New Roman" panose="02020603050405020304" pitchFamily="18" charset="0"/>
              </a:rPr>
              <a:t>〒</a:t>
            </a:r>
            <a:r>
              <a:rPr lang="en-US" altLang="ja-JP" sz="2000" dirty="0">
                <a:latin typeface="メイリオ" panose="020B0604030504040204" pitchFamily="50" charset="-128"/>
                <a:cs typeface="Times New Roman" panose="02020603050405020304" pitchFamily="18" charset="0"/>
              </a:rPr>
              <a:t>975-0036</a:t>
            </a:r>
            <a:r>
              <a:rPr lang="ja-JP" altLang="en-US" sz="2000" dirty="0">
                <a:latin typeface="メイリオ" panose="020B0604030504040204" pitchFamily="50" charset="-128"/>
                <a:cs typeface="Times New Roman" panose="02020603050405020304" pitchFamily="18" charset="0"/>
              </a:rPr>
              <a:t>　福島県南相馬市原町区萱浜字</a:t>
            </a:r>
            <a:r>
              <a:rPr lang="ja-JP" altLang="en-US" sz="2000" dirty="0" smtClean="0">
                <a:latin typeface="メイリオ" panose="020B0604030504040204" pitchFamily="50" charset="-128"/>
                <a:cs typeface="Times New Roman" panose="02020603050405020304" pitchFamily="18" charset="0"/>
              </a:rPr>
              <a:t>新赤沼</a:t>
            </a:r>
            <a:r>
              <a:rPr lang="en-US" altLang="ja-JP" sz="2000" dirty="0" smtClean="0">
                <a:latin typeface="メイリオ" panose="020B0604030504040204" pitchFamily="50" charset="-128"/>
                <a:cs typeface="Times New Roman" panose="02020603050405020304" pitchFamily="18" charset="0"/>
              </a:rPr>
              <a:t>83</a:t>
            </a:r>
            <a:r>
              <a:rPr lang="ja-JP" altLang="en-US" sz="2000" dirty="0" smtClean="0">
                <a:latin typeface="メイリオ" panose="020B0604030504040204" pitchFamily="50" charset="-128"/>
                <a:cs typeface="Times New Roman" panose="02020603050405020304" pitchFamily="18" charset="0"/>
              </a:rPr>
              <a:t>番</a:t>
            </a:r>
            <a:endParaRPr lang="en-US" altLang="ja-JP" sz="2000" dirty="0" smtClean="0"/>
          </a:p>
          <a:p>
            <a:pPr marL="354013" defTabSz="132073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latin typeface="メイリオ" panose="020B0604030504040204" pitchFamily="50" charset="-128"/>
                <a:cs typeface="Times New Roman" panose="02020603050405020304" pitchFamily="18" charset="0"/>
              </a:rPr>
              <a:t>TEL</a:t>
            </a:r>
            <a:r>
              <a:rPr lang="ja-JP" altLang="en-US" sz="2000" dirty="0">
                <a:latin typeface="メイリオ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2000" dirty="0">
                <a:latin typeface="メイリオ" panose="020B0604030504040204" pitchFamily="50" charset="-128"/>
                <a:cs typeface="Times New Roman" panose="02020603050405020304" pitchFamily="18" charset="0"/>
              </a:rPr>
              <a:t>0244-25-2473</a:t>
            </a:r>
            <a:r>
              <a:rPr lang="ja-JP" altLang="en-US" sz="2000" dirty="0">
                <a:latin typeface="メイリオ" panose="020B0604030504040204" pitchFamily="50" charset="-128"/>
                <a:cs typeface="Times New Roman" panose="02020603050405020304" pitchFamily="18" charset="0"/>
              </a:rPr>
              <a:t>　 </a:t>
            </a:r>
            <a:r>
              <a:rPr lang="en-US" altLang="ja-JP" sz="2000" dirty="0">
                <a:latin typeface="メイリオ" panose="020B0604030504040204" pitchFamily="50" charset="-128"/>
                <a:cs typeface="Times New Roman" panose="02020603050405020304" pitchFamily="18" charset="0"/>
              </a:rPr>
              <a:t>FAX</a:t>
            </a:r>
            <a:r>
              <a:rPr lang="ja-JP" altLang="en-US" sz="2000" dirty="0">
                <a:latin typeface="メイリオ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2000" dirty="0">
                <a:latin typeface="メイリオ" panose="020B0604030504040204" pitchFamily="50" charset="-128"/>
                <a:cs typeface="Times New Roman" panose="02020603050405020304" pitchFamily="18" charset="0"/>
              </a:rPr>
              <a:t>0244-25-2479 </a:t>
            </a:r>
          </a:p>
          <a:p>
            <a:pPr marL="354013" defTabSz="132073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latin typeface="メイリオ" panose="020B0604030504040204" pitchFamily="50" charset="-128"/>
                <a:cs typeface="Times New Roman" panose="02020603050405020304" pitchFamily="18" charset="0"/>
              </a:rPr>
              <a:t>E-mail</a:t>
            </a:r>
            <a:r>
              <a:rPr lang="ja-JP" altLang="en-US" sz="2000" dirty="0">
                <a:latin typeface="メイリオ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2000" dirty="0" smtClean="0">
                <a:latin typeface="メイリオ" panose="020B0604030504040204" pitchFamily="50" charset="-128"/>
                <a:cs typeface="Times New Roman" panose="02020603050405020304" pitchFamily="18" charset="0"/>
              </a:rPr>
              <a:t>robot1@fipo.or.jp</a:t>
            </a:r>
            <a:r>
              <a:rPr lang="ja-JP" altLang="en-US" sz="2000" dirty="0" smtClean="0">
                <a:latin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2000" dirty="0" smtClean="0">
                <a:latin typeface="メイリオ" panose="020B0604030504040204" pitchFamily="50" charset="-128"/>
                <a:cs typeface="Times New Roman" panose="02020603050405020304" pitchFamily="18" charset="0"/>
              </a:rPr>
              <a:t>URL</a:t>
            </a:r>
            <a:r>
              <a:rPr lang="ja-JP" altLang="en-US" sz="2000" dirty="0" smtClean="0">
                <a:latin typeface="メイリオ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2000" dirty="0" smtClean="0">
                <a:latin typeface="メイリオ" panose="020B0604030504040204" pitchFamily="50" charset="-128"/>
                <a:cs typeface="Times New Roman" panose="02020603050405020304" pitchFamily="18" charset="0"/>
              </a:rPr>
              <a:t>https://www.fipo.or.jp/robot/</a:t>
            </a:r>
            <a:endParaRPr lang="en-US" altLang="ja-JP" sz="2000" dirty="0"/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840" y="11169570"/>
            <a:ext cx="1869037" cy="889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46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ファセット">
  <a:themeElements>
    <a:clrScheme name="青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242</Words>
  <Application>Microsoft Office PowerPoint</Application>
  <PresentationFormat>ユーザー設定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Arial</vt:lpstr>
      <vt:lpstr>Times New Roman</vt:lpstr>
      <vt:lpstr>Trebuchet MS</vt:lpstr>
      <vt:lpstr>Wingdings 3</vt:lpstr>
      <vt:lpstr>ファセット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kanari keita</cp:lastModifiedBy>
  <cp:revision>2</cp:revision>
  <dcterms:modified xsi:type="dcterms:W3CDTF">2019-08-27T03:24:37Z</dcterms:modified>
</cp:coreProperties>
</file>