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6" r:id="rId2"/>
    <p:sldId id="256" r:id="rId3"/>
    <p:sldId id="257" r:id="rId4"/>
    <p:sldId id="262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C4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22" autoAdjust="0"/>
    <p:restoredTop sz="94748"/>
  </p:normalViewPr>
  <p:slideViewPr>
    <p:cSldViewPr snapToGrid="0">
      <p:cViewPr varScale="1">
        <p:scale>
          <a:sx n="62" d="100"/>
          <a:sy n="62" d="100"/>
        </p:scale>
        <p:origin x="98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3">
            <a:extLst>
              <a:ext uri="{FF2B5EF4-FFF2-40B4-BE49-F238E27FC236}">
                <a16:creationId xmlns:a16="http://schemas.microsoft.com/office/drawing/2014/main" id="{4495A089-CD65-3299-1170-D6D2D086511E}"/>
              </a:ext>
            </a:extLst>
          </p:cNvPr>
          <p:cNvSpPr/>
          <p:nvPr userDrawn="1"/>
        </p:nvSpPr>
        <p:spPr>
          <a:xfrm>
            <a:off x="158769" y="659218"/>
            <a:ext cx="11874462" cy="5724000"/>
          </a:xfrm>
          <a:prstGeom prst="roundRect">
            <a:avLst>
              <a:gd name="adj" fmla="val 1686"/>
            </a:avLst>
          </a:prstGeom>
          <a:solidFill>
            <a:srgbClr val="989FA3">
              <a:alpha val="10163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CFD5C68A-2A68-08D3-B754-43166B1FF22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16677" y="6492878"/>
            <a:ext cx="875323" cy="365125"/>
          </a:xfrm>
        </p:spPr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A1FFF0-EBD6-330A-4DFE-F2B78D466F14}"/>
              </a:ext>
            </a:extLst>
          </p:cNvPr>
          <p:cNvSpPr txBox="1"/>
          <p:nvPr userDrawn="1"/>
        </p:nvSpPr>
        <p:spPr>
          <a:xfrm>
            <a:off x="99178" y="6497053"/>
            <a:ext cx="3070270" cy="205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s-419" altLang="ja-JP" sz="738" dirty="0">
                <a:solidFill>
                  <a:srgbClr val="0D2035"/>
                </a:solidFill>
              </a:rPr>
              <a:t>©︎ 2025. For information, contact Wasshoi Tohoku Group</a:t>
            </a:r>
            <a:endParaRPr kumimoji="1" lang="ja-JP" altLang="en-US" sz="738">
              <a:solidFill>
                <a:srgbClr val="0D2035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1DCEA1D-1A88-50CB-E121-2DAE9A470320}"/>
              </a:ext>
            </a:extLst>
          </p:cNvPr>
          <p:cNvSpPr/>
          <p:nvPr userDrawn="1"/>
        </p:nvSpPr>
        <p:spPr>
          <a:xfrm>
            <a:off x="11754339" y="516165"/>
            <a:ext cx="175846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F4F6B8D-6E69-E881-9C00-9F26659F4BFD}"/>
              </a:ext>
            </a:extLst>
          </p:cNvPr>
          <p:cNvSpPr txBox="1"/>
          <p:nvPr userDrawn="1"/>
        </p:nvSpPr>
        <p:spPr>
          <a:xfrm>
            <a:off x="0" y="2767281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4000" b="1" dirty="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イノベのたまご</a:t>
            </a:r>
            <a:r>
              <a:rPr kumimoji="1" lang="en-US" altLang="ja-JP" sz="4000" b="1" dirty="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2025</a:t>
            </a:r>
          </a:p>
          <a:p>
            <a:pPr lvl="0" algn="ctr"/>
            <a:r>
              <a:rPr kumimoji="1" lang="ja-JP" altLang="en-US" sz="4000" b="1" dirty="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１次審査エントリー書類</a:t>
            </a:r>
          </a:p>
        </p:txBody>
      </p:sp>
      <p:sp>
        <p:nvSpPr>
          <p:cNvPr id="22" name="テキスト プレースホルダー 21">
            <a:extLst>
              <a:ext uri="{FF2B5EF4-FFF2-40B4-BE49-F238E27FC236}">
                <a16:creationId xmlns:a16="http://schemas.microsoft.com/office/drawing/2014/main" id="{61814B9E-48F3-D4B1-AF28-6147CDE0B3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10142" y="4826001"/>
            <a:ext cx="6088090" cy="539214"/>
          </a:xfrm>
        </p:spPr>
        <p:txBody>
          <a:bodyPr/>
          <a:lstStyle>
            <a:lvl1pPr marL="0" indent="0" algn="ctr">
              <a:buNone/>
              <a:defRPr b="1"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5pPr marL="1828800" indent="0">
              <a:buNone/>
              <a:defRPr/>
            </a:lvl5pPr>
          </a:lstStyle>
          <a:p>
            <a:pPr lvl="0"/>
            <a:endParaRPr kumimoji="1" lang="ja-JP" altLang="en-US"/>
          </a:p>
        </p:txBody>
      </p:sp>
      <p:sp>
        <p:nvSpPr>
          <p:cNvPr id="23" name="テキスト プレースホルダー 21">
            <a:extLst>
              <a:ext uri="{FF2B5EF4-FFF2-40B4-BE49-F238E27FC236}">
                <a16:creationId xmlns:a16="http://schemas.microsoft.com/office/drawing/2014/main" id="{26CDEF46-395C-A0EE-30C4-937A811E198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10142" y="5387744"/>
            <a:ext cx="6088090" cy="539214"/>
          </a:xfrm>
        </p:spPr>
        <p:txBody>
          <a:bodyPr/>
          <a:lstStyle>
            <a:lvl1pPr marL="0" indent="0" algn="ctr">
              <a:buNone/>
              <a:defRPr b="1"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5pPr marL="1828800" indent="0">
              <a:buNone/>
              <a:defRPr/>
            </a:lvl5pPr>
          </a:lstStyle>
          <a:p>
            <a:pPr lvl="0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4A00093-19F1-1555-3749-93E3129AD833}"/>
              </a:ext>
            </a:extLst>
          </p:cNvPr>
          <p:cNvSpPr txBox="1"/>
          <p:nvPr userDrawn="1"/>
        </p:nvSpPr>
        <p:spPr>
          <a:xfrm>
            <a:off x="2183035" y="4826001"/>
            <a:ext cx="1627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ja-JP" altLang="en-US" sz="2800" b="1" u="none">
                <a:latin typeface="Meiryo" panose="020B0604030504040204" pitchFamily="34" charset="-128"/>
                <a:ea typeface="Meiryo" panose="020B0604030504040204" pitchFamily="34" charset="-128"/>
              </a:rPr>
              <a:t>氏名：</a:t>
            </a:r>
            <a:endParaRPr kumimoji="1" lang="en-US" altLang="ja-JP" sz="2800" b="1" u="none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6468BF1-0493-5C19-B652-FF7362F70D79}"/>
              </a:ext>
            </a:extLst>
          </p:cNvPr>
          <p:cNvSpPr txBox="1"/>
          <p:nvPr userDrawn="1"/>
        </p:nvSpPr>
        <p:spPr>
          <a:xfrm>
            <a:off x="2183035" y="5383263"/>
            <a:ext cx="1627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ja-JP" altLang="en-US" sz="2800" b="1" u="none">
                <a:latin typeface="Meiryo" panose="020B0604030504040204" pitchFamily="34" charset="-128"/>
                <a:ea typeface="Meiryo" panose="020B0604030504040204" pitchFamily="34" charset="-128"/>
              </a:rPr>
              <a:t>所属：</a:t>
            </a:r>
            <a:endParaRPr kumimoji="1" lang="en-US" altLang="ja-JP" sz="2800" b="1" u="none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" name="Picture 2" descr="ビジネスアイデアコンテスト「イノベのたまご」：福島イノベーション・コースト構想">
            <a:extLst>
              <a:ext uri="{FF2B5EF4-FFF2-40B4-BE49-F238E27FC236}">
                <a16:creationId xmlns:a16="http://schemas.microsoft.com/office/drawing/2014/main" id="{D8A24A68-4B5F-8300-EE47-5A50C13F14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5665" y="31194"/>
            <a:ext cx="573194" cy="573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92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49C86C7-2719-B864-EE25-679A608D9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BEFD06F-CEC5-FA67-14F5-26BA1B325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E9E9BD7-401B-3C6B-F282-46ECC3F9E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26" name="Picture 2" descr="ビジネスアイデアコンテスト「イノベのたまご」：福島イノベーション・コースト構想">
            <a:extLst>
              <a:ext uri="{FF2B5EF4-FFF2-40B4-BE49-F238E27FC236}">
                <a16:creationId xmlns:a16="http://schemas.microsoft.com/office/drawing/2014/main" id="{5B566776-E434-5C01-8F6A-63988D821D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1145" y="21508"/>
            <a:ext cx="853368" cy="85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42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19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15E4696-A6E1-B729-1DCA-40091300FF0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38741" y="4859463"/>
            <a:ext cx="4946573" cy="539214"/>
          </a:xfrm>
        </p:spPr>
        <p:txBody>
          <a:bodyPr/>
          <a:lstStyle/>
          <a:p>
            <a:endParaRPr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7B812CC-73DF-DF1A-783D-7F6782035C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71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1DD30A8E-FAA1-56DD-71A9-0AF9AA6E8801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0632" y="384857"/>
            <a:ext cx="9144000" cy="420687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kumimoji="1" lang="ja-JP" altLang="en-US" b="1" dirty="0">
                <a:latin typeface="Meiryo" panose="020B0604030504040204" pitchFamily="34" charset="-128"/>
                <a:ea typeface="Meiryo" panose="020B0604030504040204" pitchFamily="34" charset="-128"/>
              </a:rPr>
              <a:t>１．応募アイデア（商品・サービス等）</a:t>
            </a: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6E549680-B092-316A-EEE2-E1FB6AE410AA}"/>
              </a:ext>
            </a:extLst>
          </p:cNvPr>
          <p:cNvSpPr txBox="1">
            <a:spLocks/>
          </p:cNvSpPr>
          <p:nvPr/>
        </p:nvSpPr>
        <p:spPr>
          <a:xfrm>
            <a:off x="5269831" y="5253944"/>
            <a:ext cx="6388884" cy="121919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>
                <a:latin typeface="Meiryo" panose="020B0604030504040204" pitchFamily="34" charset="-128"/>
                <a:ea typeface="Meiryo" panose="020B0604030504040204" pitchFamily="34" charset="-128"/>
              </a:rPr>
              <a:t>項目１～７</a:t>
            </a:r>
            <a:r>
              <a:rPr lang="ja-JP" altLang="en-US" sz="2000" b="1">
                <a:latin typeface="Meiryo" panose="020B0604030504040204" pitchFamily="34" charset="-128"/>
                <a:ea typeface="Meiryo" panose="020B0604030504040204" pitchFamily="34" charset="-128"/>
              </a:rPr>
              <a:t>のページ配分</a:t>
            </a:r>
            <a:r>
              <a:rPr lang="ja-JP" altLang="en-US" sz="2000" b="1" dirty="0">
                <a:latin typeface="Meiryo" panose="020B0604030504040204" pitchFamily="34" charset="-128"/>
                <a:ea typeface="Meiryo" panose="020B0604030504040204" pitchFamily="34" charset="-128"/>
              </a:rPr>
              <a:t>は任意であり、</a:t>
            </a:r>
            <a:endParaRPr lang="en-US" altLang="ja-JP" sz="20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l"/>
            <a:r>
              <a:rPr lang="ja-JP" altLang="en-US" sz="2000" b="1" dirty="0">
                <a:latin typeface="Meiryo" panose="020B0604030504040204" pitchFamily="34" charset="-128"/>
                <a:ea typeface="Meiryo" panose="020B0604030504040204" pitchFamily="34" charset="-128"/>
              </a:rPr>
              <a:t>合計</a:t>
            </a:r>
            <a:r>
              <a:rPr lang="ja-JP" altLang="en-US" sz="2000" b="1">
                <a:latin typeface="Meiryo" panose="020B0604030504040204" pitchFamily="34" charset="-128"/>
                <a:ea typeface="Meiryo" panose="020B0604030504040204" pitchFamily="34" charset="-128"/>
              </a:rPr>
              <a:t>で最大</a:t>
            </a:r>
            <a:r>
              <a:rPr lang="en-US" altLang="ja-JP" sz="2000" b="1" dirty="0">
                <a:latin typeface="Meiryo" panose="020B0604030504040204" pitchFamily="34" charset="-128"/>
                <a:ea typeface="Meiryo" panose="020B0604030504040204" pitchFamily="34" charset="-128"/>
              </a:rPr>
              <a:t>10</a:t>
            </a:r>
            <a:r>
              <a:rPr lang="ja-JP" altLang="en-US" sz="2000" b="1">
                <a:latin typeface="Meiryo" panose="020B0604030504040204" pitchFamily="34" charset="-128"/>
                <a:ea typeface="Meiryo" panose="020B0604030504040204" pitchFamily="34" charset="-128"/>
              </a:rPr>
              <a:t>ページ</a:t>
            </a:r>
            <a:r>
              <a:rPr lang="ja-JP" altLang="en-US" sz="2000" b="1" dirty="0">
                <a:latin typeface="Meiryo" panose="020B0604030504040204" pitchFamily="34" charset="-128"/>
                <a:ea typeface="Meiryo" panose="020B0604030504040204" pitchFamily="34" charset="-128"/>
              </a:rPr>
              <a:t>（表紙含まず）でお願いします。</a:t>
            </a:r>
            <a:endParaRPr lang="en-US" altLang="ja-JP" sz="20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l"/>
            <a:r>
              <a:rPr lang="ja-JP" altLang="en-US" sz="2000" b="1" dirty="0">
                <a:latin typeface="Meiryo" panose="020B0604030504040204" pitchFamily="34" charset="-128"/>
                <a:ea typeface="Meiryo" panose="020B0604030504040204" pitchFamily="34" charset="-128"/>
              </a:rPr>
              <a:t>また、このボックスは確認後、削除してください。</a:t>
            </a:r>
            <a:endParaRPr lang="en-US" altLang="ja-JP" sz="20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3657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字幕 2">
            <a:extLst>
              <a:ext uri="{FF2B5EF4-FFF2-40B4-BE49-F238E27FC236}">
                <a16:creationId xmlns:a16="http://schemas.microsoft.com/office/drawing/2014/main" id="{FF20DF60-89E6-DEC4-2F60-AC605AB92B2C}"/>
              </a:ext>
            </a:extLst>
          </p:cNvPr>
          <p:cNvSpPr txBox="1">
            <a:spLocks/>
          </p:cNvSpPr>
          <p:nvPr/>
        </p:nvSpPr>
        <p:spPr>
          <a:xfrm>
            <a:off x="240632" y="384857"/>
            <a:ext cx="9144000" cy="4206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２．応募アイデアの概要（アイデアの内容・要点）</a:t>
            </a:r>
          </a:p>
        </p:txBody>
      </p:sp>
    </p:spTree>
    <p:extLst>
      <p:ext uri="{BB962C8B-B14F-4D97-AF65-F5344CB8AC3E}">
        <p14:creationId xmlns:p14="http://schemas.microsoft.com/office/powerpoint/2010/main" val="3294308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字幕 2">
            <a:extLst>
              <a:ext uri="{FF2B5EF4-FFF2-40B4-BE49-F238E27FC236}">
                <a16:creationId xmlns:a16="http://schemas.microsoft.com/office/drawing/2014/main" id="{DB12FB33-438B-15CB-F978-7B0BD0CDBC36}"/>
              </a:ext>
            </a:extLst>
          </p:cNvPr>
          <p:cNvSpPr txBox="1">
            <a:spLocks/>
          </p:cNvSpPr>
          <p:nvPr/>
        </p:nvSpPr>
        <p:spPr>
          <a:xfrm>
            <a:off x="240632" y="384857"/>
            <a:ext cx="9144000" cy="4206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３．想定する顧客・ターゲット</a:t>
            </a:r>
            <a:endParaRPr lang="en-US" altLang="ja-JP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916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CF4603FC-196A-B4B6-28DE-4A0BFBE9EF35}"/>
              </a:ext>
            </a:extLst>
          </p:cNvPr>
          <p:cNvSpPr txBox="1">
            <a:spLocks/>
          </p:cNvSpPr>
          <p:nvPr/>
        </p:nvSpPr>
        <p:spPr>
          <a:xfrm>
            <a:off x="240632" y="384857"/>
            <a:ext cx="9144000" cy="4206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４．応募アイデアの特徴・優位性</a:t>
            </a:r>
          </a:p>
        </p:txBody>
      </p:sp>
    </p:spTree>
    <p:extLst>
      <p:ext uri="{BB962C8B-B14F-4D97-AF65-F5344CB8AC3E}">
        <p14:creationId xmlns:p14="http://schemas.microsoft.com/office/powerpoint/2010/main" val="524851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014E83-9BF3-DA8F-7B18-7D7345470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字幕 2">
            <a:extLst>
              <a:ext uri="{FF2B5EF4-FFF2-40B4-BE49-F238E27FC236}">
                <a16:creationId xmlns:a16="http://schemas.microsoft.com/office/drawing/2014/main" id="{CC07ECDC-C4BD-E2FC-521C-46D2A0CAC421}"/>
              </a:ext>
            </a:extLst>
          </p:cNvPr>
          <p:cNvSpPr txBox="1">
            <a:spLocks/>
          </p:cNvSpPr>
          <p:nvPr/>
        </p:nvSpPr>
        <p:spPr>
          <a:xfrm>
            <a:off x="240631" y="384857"/>
            <a:ext cx="10804357" cy="64985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５．解決したい困りごとやニーズに対して、応募アイデアが提供できる価値</a:t>
            </a:r>
          </a:p>
        </p:txBody>
      </p:sp>
    </p:spTree>
    <p:extLst>
      <p:ext uri="{BB962C8B-B14F-4D97-AF65-F5344CB8AC3E}">
        <p14:creationId xmlns:p14="http://schemas.microsoft.com/office/powerpoint/2010/main" val="3653211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7CE2E1-2FB1-5757-75CB-5A48ADC5C7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字幕 2">
            <a:extLst>
              <a:ext uri="{FF2B5EF4-FFF2-40B4-BE49-F238E27FC236}">
                <a16:creationId xmlns:a16="http://schemas.microsoft.com/office/drawing/2014/main" id="{C275BC55-7E95-4196-07FE-F70494894760}"/>
              </a:ext>
            </a:extLst>
          </p:cNvPr>
          <p:cNvSpPr txBox="1">
            <a:spLocks/>
          </p:cNvSpPr>
          <p:nvPr/>
        </p:nvSpPr>
        <p:spPr>
          <a:xfrm>
            <a:off x="240632" y="384857"/>
            <a:ext cx="9144000" cy="4206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６．応募アイデアの提供方法と収益の流れ</a:t>
            </a:r>
          </a:p>
        </p:txBody>
      </p:sp>
    </p:spTree>
    <p:extLst>
      <p:ext uri="{BB962C8B-B14F-4D97-AF65-F5344CB8AC3E}">
        <p14:creationId xmlns:p14="http://schemas.microsoft.com/office/powerpoint/2010/main" val="3263295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995ECA-FC3C-5612-3A3C-92C9287249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字幕 2">
            <a:extLst>
              <a:ext uri="{FF2B5EF4-FFF2-40B4-BE49-F238E27FC236}">
                <a16:creationId xmlns:a16="http://schemas.microsoft.com/office/drawing/2014/main" id="{8CFE04D2-0D7D-F14B-328D-E867EEEE2710}"/>
              </a:ext>
            </a:extLst>
          </p:cNvPr>
          <p:cNvSpPr txBox="1">
            <a:spLocks/>
          </p:cNvSpPr>
          <p:nvPr/>
        </p:nvSpPr>
        <p:spPr>
          <a:xfrm>
            <a:off x="240632" y="384857"/>
            <a:ext cx="9144000" cy="4206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７．事業化までのスケジュールの想定</a:t>
            </a:r>
            <a:endParaRPr lang="en-US" altLang="ja-JP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6564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ワイド画面</PresentationFormat>
  <Paragraphs>10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Meiryo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2025-07-15T07:19:26Z</dcterms:created>
  <dcterms:modified xsi:type="dcterms:W3CDTF">2025-07-15T07:19:36Z</dcterms:modified>
</cp:coreProperties>
</file>