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7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8831" cy="493316"/>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5" y="1"/>
            <a:ext cx="2918831" cy="493316"/>
          </a:xfrm>
          <a:prstGeom prst="rect">
            <a:avLst/>
          </a:prstGeom>
        </p:spPr>
        <p:txBody>
          <a:bodyPr vert="horz" lIns="90654" tIns="45327" rIns="90654" bIns="45327" rtlCol="0"/>
          <a:lstStyle>
            <a:lvl1pPr algn="r">
              <a:defRPr sz="1200"/>
            </a:lvl1pPr>
          </a:lstStyle>
          <a:p>
            <a:fld id="{6150B88D-3CD7-42F7-8EC7-AB617F50BC25}" type="datetimeFigureOut">
              <a:rPr kumimoji="1" lang="ja-JP" altLang="en-US" smtClean="0"/>
              <a:t>2026/3/5</a:t>
            </a:fld>
            <a:endParaRPr kumimoji="1" lang="ja-JP" altLang="en-US"/>
          </a:p>
        </p:txBody>
      </p:sp>
      <p:sp>
        <p:nvSpPr>
          <p:cNvPr id="4" name="スライド イメージ プレースホルダー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3316"/>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5" y="9371286"/>
            <a:ext cx="2918831" cy="493316"/>
          </a:xfrm>
          <a:prstGeom prst="rect">
            <a:avLst/>
          </a:prstGeom>
        </p:spPr>
        <p:txBody>
          <a:bodyPr vert="horz" lIns="90654" tIns="45327" rIns="90654" bIns="45327" rtlCol="0" anchor="b"/>
          <a:lstStyle>
            <a:lvl1pPr algn="r">
              <a:defRPr sz="1200"/>
            </a:lvl1pPr>
          </a:lstStyle>
          <a:p>
            <a:fld id="{36777512-BA85-4499-83BD-E3B63EBD526E}" type="slidenum">
              <a:rPr kumimoji="1" lang="ja-JP" altLang="en-US" smtClean="0"/>
              <a:t>‹#›</a:t>
            </a:fld>
            <a:endParaRPr kumimoji="1" lang="ja-JP" altLang="en-US"/>
          </a:p>
        </p:txBody>
      </p:sp>
    </p:spTree>
    <p:extLst>
      <p:ext uri="{BB962C8B-B14F-4D97-AF65-F5344CB8AC3E}">
        <p14:creationId xmlns:p14="http://schemas.microsoft.com/office/powerpoint/2010/main" val="40546219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2026/3/5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2026/3/5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AutoShape 4"/>
          <p:cNvSpPr>
            <a:spLocks noChangeArrowheads="1"/>
          </p:cNvSpPr>
          <p:nvPr/>
        </p:nvSpPr>
        <p:spPr bwMode="auto">
          <a:xfrm>
            <a:off x="112541" y="3938787"/>
            <a:ext cx="7147989" cy="1938485"/>
          </a:xfrm>
          <a:prstGeom prst="roundRect">
            <a:avLst>
              <a:gd name="adj" fmla="val 2912"/>
            </a:avLst>
          </a:prstGeom>
          <a:solidFill>
            <a:srgbClr val="FFFFFF"/>
          </a:solidFill>
          <a:ln w="28575">
            <a:solidFill>
              <a:srgbClr val="0070C0"/>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3" name="Text Box 7"/>
          <p:cNvSpPr txBox="1">
            <a:spLocks noChangeArrowheads="1"/>
          </p:cNvSpPr>
          <p:nvPr/>
        </p:nvSpPr>
        <p:spPr bwMode="auto">
          <a:xfrm>
            <a:off x="115804" y="764704"/>
            <a:ext cx="8972977" cy="579727"/>
          </a:xfrm>
          <a:prstGeom prst="rect">
            <a:avLst/>
          </a:prstGeom>
          <a:noFill/>
          <a:ln w="25400">
            <a:solidFill>
              <a:srgbClr val="FFC000"/>
            </a:solidFill>
            <a:miter lim="800000"/>
            <a:headEnd/>
            <a:tailEnd/>
          </a:ln>
          <a:effectLst/>
          <a:extLst>
            <a:ext uri="{909E8E84-426E-40DD-AFC4-6F175D3DCCD1}">
              <a14:hiddenFill xmlns:a14="http://schemas.microsoft.com/office/drawing/2010/main">
                <a:solidFill>
                  <a:srgbClr val="00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600" dirty="0">
                <a:solidFill>
                  <a:prstClr val="black"/>
                </a:solidFill>
                <a:latin typeface="Arial" charset="0"/>
                <a:ea typeface="HGP創英角ｺﾞｼｯｸUB" pitchFamily="50" charset="-128"/>
              </a:rPr>
              <a:t>　○○大学（共同申請：〇〇大学、〇〇大学）　連携市町村：○○町</a:t>
            </a:r>
            <a:endParaRPr lang="en-US" altLang="ja-JP" sz="1600" dirty="0">
              <a:solidFill>
                <a:prstClr val="black"/>
              </a:solidFill>
              <a:latin typeface="Arial" charset="0"/>
              <a:ea typeface="HGP創英角ｺﾞｼｯｸUB" pitchFamily="50" charset="-128"/>
            </a:endParaRPr>
          </a:p>
          <a:p>
            <a:pPr eaLnBrk="1" hangingPunct="1">
              <a:spcBef>
                <a:spcPct val="0"/>
              </a:spcBef>
              <a:buFontTx/>
              <a:buNone/>
            </a:pPr>
            <a:r>
              <a:rPr lang="ja-JP" altLang="en-US" sz="1600" dirty="0">
                <a:solidFill>
                  <a:prstClr val="black"/>
                </a:solidFill>
                <a:latin typeface="Arial" charset="0"/>
                <a:ea typeface="HGP創英角ｺﾞｼｯｸUB" pitchFamily="50" charset="-128"/>
              </a:rPr>
              <a:t>　現地拠点：○○郡○○町○○○館（○階○○室）　</a:t>
            </a:r>
          </a:p>
        </p:txBody>
      </p:sp>
      <p:sp>
        <p:nvSpPr>
          <p:cNvPr id="15" name="Text Box 6"/>
          <p:cNvSpPr txBox="1">
            <a:spLocks noChangeArrowheads="1"/>
          </p:cNvSpPr>
          <p:nvPr/>
        </p:nvSpPr>
        <p:spPr bwMode="auto">
          <a:xfrm>
            <a:off x="98615" y="332656"/>
            <a:ext cx="8990166" cy="364283"/>
          </a:xfrm>
          <a:prstGeom prst="rect">
            <a:avLst/>
          </a:prstGeom>
          <a:solidFill>
            <a:srgbClr val="FFC00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lgn="ctr" eaLnBrk="1" hangingPunct="1">
              <a:spcBef>
                <a:spcPct val="0"/>
              </a:spcBef>
              <a:buFontTx/>
              <a:buNone/>
            </a:pPr>
            <a:r>
              <a:rPr lang="en-US" altLang="ja-JP" sz="1800" dirty="0">
                <a:solidFill>
                  <a:prstClr val="white"/>
                </a:solidFill>
                <a:latin typeface="Arial" charset="0"/>
                <a:ea typeface="HGP創英角ｺﾞｼｯｸUB" pitchFamily="50" charset="-128"/>
              </a:rPr>
              <a:t>｢</a:t>
            </a:r>
            <a:r>
              <a:rPr lang="ja-JP" altLang="en-US" sz="1800" dirty="0">
                <a:solidFill>
                  <a:prstClr val="white"/>
                </a:solidFill>
                <a:latin typeface="Arial" charset="0"/>
                <a:ea typeface="HGP創英角ｺﾞｼｯｸUB" pitchFamily="50" charset="-128"/>
              </a:rPr>
              <a:t>事業名：○○○○○○○○○○○○○○○○○○○○○○○○○○ </a:t>
            </a:r>
            <a:r>
              <a:rPr lang="ja-JP" altLang="en-US" sz="1200" dirty="0">
                <a:solidFill>
                  <a:prstClr val="white"/>
                </a:solidFill>
                <a:latin typeface="+mj-ea"/>
                <a:ea typeface="+mj-ea"/>
              </a:rPr>
              <a:t>　　　　　　　　　　　　　　　　　　　　　　　　　　　　　　　　　　　　　　　　　　　　　　　　　　　　</a:t>
            </a:r>
            <a:endParaRPr lang="en-US" altLang="ja-JP" sz="1200" dirty="0">
              <a:solidFill>
                <a:prstClr val="white"/>
              </a:solidFill>
              <a:latin typeface="+mj-ea"/>
              <a:ea typeface="+mj-ea"/>
            </a:endParaRPr>
          </a:p>
        </p:txBody>
      </p:sp>
      <p:sp>
        <p:nvSpPr>
          <p:cNvPr id="27" name="タイトル 2"/>
          <p:cNvSpPr txBox="1">
            <a:spLocks/>
          </p:cNvSpPr>
          <p:nvPr/>
        </p:nvSpPr>
        <p:spPr>
          <a:xfrm>
            <a:off x="5199769" y="5178862"/>
            <a:ext cx="1120608" cy="303646"/>
          </a:xfrm>
          <a:prstGeom prst="rect">
            <a:avLst/>
          </a:prstGeom>
          <a:ln w="6350">
            <a:noFill/>
          </a:ln>
        </p:spPr>
        <p:txBody>
          <a:bodyPr vert="horz" lIns="91440" tIns="45720" rIns="91440" bIns="45720" rtlCol="0" anchor="t">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endParaRPr lang="en-US" altLang="ja-JP" sz="1200" dirty="0">
              <a:solidFill>
                <a:prstClr val="black"/>
              </a:solidFill>
              <a:latin typeface="ＭＳ Ｐゴシック"/>
            </a:endParaRPr>
          </a:p>
        </p:txBody>
      </p:sp>
      <p:sp>
        <p:nvSpPr>
          <p:cNvPr id="7" name="AutoShape 4"/>
          <p:cNvSpPr>
            <a:spLocks noChangeArrowheads="1"/>
          </p:cNvSpPr>
          <p:nvPr/>
        </p:nvSpPr>
        <p:spPr bwMode="auto">
          <a:xfrm>
            <a:off x="115803" y="1556792"/>
            <a:ext cx="8972977" cy="1265620"/>
          </a:xfrm>
          <a:prstGeom prst="roundRect">
            <a:avLst>
              <a:gd name="adj" fmla="val 2912"/>
            </a:avLst>
          </a:prstGeom>
          <a:solidFill>
            <a:srgbClr val="FFFFFF"/>
          </a:solidFill>
          <a:ln w="28575">
            <a:solidFill>
              <a:srgbClr val="0070C0"/>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3" name="Text Box 63"/>
          <p:cNvSpPr txBox="1">
            <a:spLocks noChangeArrowheads="1"/>
          </p:cNvSpPr>
          <p:nvPr/>
        </p:nvSpPr>
        <p:spPr bwMode="auto">
          <a:xfrm>
            <a:off x="131449" y="1412776"/>
            <a:ext cx="1200191" cy="271950"/>
          </a:xfrm>
          <a:prstGeom prst="rect">
            <a:avLst/>
          </a:prstGeom>
          <a:solidFill>
            <a:srgbClr val="0070C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事業のポイント</a:t>
            </a:r>
            <a:endParaRPr lang="en-US" altLang="ja-JP" sz="1200" dirty="0">
              <a:solidFill>
                <a:prstClr val="white"/>
              </a:solidFill>
              <a:latin typeface="Arial" charset="0"/>
              <a:ea typeface="HGP創英角ｺﾞｼｯｸUB" pitchFamily="50" charset="-128"/>
            </a:endParaRPr>
          </a:p>
        </p:txBody>
      </p:sp>
      <p:sp>
        <p:nvSpPr>
          <p:cNvPr id="24" name="Text Box 63"/>
          <p:cNvSpPr txBox="1">
            <a:spLocks noChangeArrowheads="1"/>
          </p:cNvSpPr>
          <p:nvPr/>
        </p:nvSpPr>
        <p:spPr bwMode="auto">
          <a:xfrm>
            <a:off x="136775" y="3789040"/>
            <a:ext cx="1770929" cy="271950"/>
          </a:xfrm>
          <a:prstGeom prst="rect">
            <a:avLst/>
          </a:prstGeom>
          <a:solidFill>
            <a:srgbClr val="0070C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２０２６年度の活動内容</a:t>
            </a:r>
            <a:endParaRPr lang="en-US" altLang="ja-JP" sz="1200" dirty="0">
              <a:solidFill>
                <a:prstClr val="white"/>
              </a:solidFill>
              <a:latin typeface="Arial" charset="0"/>
              <a:ea typeface="HGP創英角ｺﾞｼｯｸUB" pitchFamily="50" charset="-128"/>
            </a:endParaRPr>
          </a:p>
        </p:txBody>
      </p:sp>
      <p:sp>
        <p:nvSpPr>
          <p:cNvPr id="26" name="AutoShape 4"/>
          <p:cNvSpPr>
            <a:spLocks noChangeArrowheads="1"/>
          </p:cNvSpPr>
          <p:nvPr/>
        </p:nvSpPr>
        <p:spPr bwMode="auto">
          <a:xfrm>
            <a:off x="112541" y="6021288"/>
            <a:ext cx="7147989" cy="720080"/>
          </a:xfrm>
          <a:prstGeom prst="roundRect">
            <a:avLst>
              <a:gd name="adj" fmla="val 2912"/>
            </a:avLst>
          </a:prstGeom>
          <a:solidFill>
            <a:srgbClr val="FFFFFF"/>
          </a:solidFill>
          <a:ln w="28575">
            <a:solidFill>
              <a:srgbClr val="0070C0"/>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8" name="Text Box 63"/>
          <p:cNvSpPr txBox="1">
            <a:spLocks noChangeArrowheads="1"/>
          </p:cNvSpPr>
          <p:nvPr/>
        </p:nvSpPr>
        <p:spPr bwMode="auto">
          <a:xfrm>
            <a:off x="115851" y="5893354"/>
            <a:ext cx="2223901" cy="271950"/>
          </a:xfrm>
          <a:prstGeom prst="rect">
            <a:avLst/>
          </a:prstGeom>
          <a:solidFill>
            <a:srgbClr val="0070C0"/>
          </a:solidFill>
          <a:ln>
            <a:solidFill>
              <a:srgbClr val="0070C0"/>
            </a:solid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prstClr val="white"/>
                </a:solidFill>
                <a:latin typeface="Arial" charset="0"/>
                <a:ea typeface="HGP創英角ｺﾞｼｯｸUB" pitchFamily="50" charset="-128"/>
              </a:rPr>
              <a:t>取組によって得られる成果</a:t>
            </a:r>
            <a:endParaRPr lang="en-US" altLang="ja-JP" sz="1200" dirty="0">
              <a:solidFill>
                <a:prstClr val="white"/>
              </a:solidFill>
              <a:latin typeface="Arial" charset="0"/>
              <a:ea typeface="HGP創英角ｺﾞｼｯｸUB" pitchFamily="50" charset="-128"/>
            </a:endParaRPr>
          </a:p>
        </p:txBody>
      </p:sp>
      <p:sp>
        <p:nvSpPr>
          <p:cNvPr id="3" name="正方形/長方形 2">
            <a:extLst>
              <a:ext uri="{FF2B5EF4-FFF2-40B4-BE49-F238E27FC236}">
                <a16:creationId xmlns:a16="http://schemas.microsoft.com/office/drawing/2014/main" id="{9671666D-6ECB-4CF4-B09D-84A37B398920}"/>
              </a:ext>
            </a:extLst>
          </p:cNvPr>
          <p:cNvSpPr/>
          <p:nvPr/>
        </p:nvSpPr>
        <p:spPr>
          <a:xfrm>
            <a:off x="1197591" y="39227"/>
            <a:ext cx="6254729" cy="293429"/>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t>大学等の「復興知」を活用した地域共創人材育成・定着推進事業</a:t>
            </a:r>
            <a:r>
              <a:rPr kumimoji="1" lang="ja-JP" altLang="en-US" sz="1200" b="1" dirty="0">
                <a:solidFill>
                  <a:srgbClr val="FF0000"/>
                </a:solidFill>
              </a:rPr>
              <a:t>＜記入例＞　</a:t>
            </a:r>
            <a:endParaRPr kumimoji="1" lang="ja-JP" altLang="en-US" sz="1200" b="1" dirty="0">
              <a:solidFill>
                <a:srgbClr val="0070C0"/>
              </a:solidFill>
            </a:endParaRPr>
          </a:p>
        </p:txBody>
      </p:sp>
      <p:sp>
        <p:nvSpPr>
          <p:cNvPr id="29" name="AutoShape 10">
            <a:extLst>
              <a:ext uri="{FF2B5EF4-FFF2-40B4-BE49-F238E27FC236}">
                <a16:creationId xmlns:a16="http://schemas.microsoft.com/office/drawing/2014/main" id="{1BB5EF17-AA7D-4A05-95A6-451D50BA6FB6}"/>
              </a:ext>
            </a:extLst>
          </p:cNvPr>
          <p:cNvSpPr>
            <a:spLocks noChangeArrowheads="1"/>
          </p:cNvSpPr>
          <p:nvPr/>
        </p:nvSpPr>
        <p:spPr bwMode="auto">
          <a:xfrm>
            <a:off x="7370346" y="5442255"/>
            <a:ext cx="1696691" cy="1299113"/>
          </a:xfrm>
          <a:prstGeom prst="flowChartProcess">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Times New Roman" pitchFamily="18" charset="0"/>
              <a:ea typeface="ＭＳ 明朝" pitchFamily="17"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altLang="ja-JP" sz="1600" dirty="0">
              <a:latin typeface="ＭＳ ゴシック" pitchFamily="49" charset="-128"/>
              <a:ea typeface="ＭＳ ゴシック" pitchFamily="49"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rPr>
              <a:t>写真や図や表等</a:t>
            </a:r>
            <a:endParaRPr kumimoji="1" lang="ja-JP" altLang="ja-JP"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7" name="AutoShape 10">
            <a:extLst>
              <a:ext uri="{FF2B5EF4-FFF2-40B4-BE49-F238E27FC236}">
                <a16:creationId xmlns:a16="http://schemas.microsoft.com/office/drawing/2014/main" id="{8E90EFAA-7802-4C15-A494-9425EA2F660E}"/>
              </a:ext>
            </a:extLst>
          </p:cNvPr>
          <p:cNvSpPr>
            <a:spLocks noChangeArrowheads="1"/>
          </p:cNvSpPr>
          <p:nvPr/>
        </p:nvSpPr>
        <p:spPr bwMode="auto">
          <a:xfrm>
            <a:off x="7370345" y="4005064"/>
            <a:ext cx="1696691" cy="1299113"/>
          </a:xfrm>
          <a:prstGeom prst="flowChartProcess">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Times New Roman" pitchFamily="18" charset="0"/>
              <a:ea typeface="ＭＳ 明朝" pitchFamily="17"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lang="en-US" altLang="ja-JP" sz="1600" dirty="0">
              <a:latin typeface="ＭＳ ゴシック" pitchFamily="49" charset="-128"/>
              <a:ea typeface="ＭＳ ゴシック" pitchFamily="49" charset="-128"/>
              <a:cs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rPr>
              <a:t>写真や図や表等</a:t>
            </a:r>
            <a:endParaRPr kumimoji="1" lang="ja-JP" altLang="ja-JP" sz="16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正方形/長方形 15">
            <a:extLst>
              <a:ext uri="{FF2B5EF4-FFF2-40B4-BE49-F238E27FC236}">
                <a16:creationId xmlns:a16="http://schemas.microsoft.com/office/drawing/2014/main" id="{C39EF67A-ABAF-4A29-9820-8C21A4C58AD8}"/>
              </a:ext>
            </a:extLst>
          </p:cNvPr>
          <p:cNvSpPr/>
          <p:nvPr/>
        </p:nvSpPr>
        <p:spPr>
          <a:xfrm>
            <a:off x="6948264" y="116632"/>
            <a:ext cx="1524372" cy="164647"/>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altLang="ja-JP" sz="1200" b="1" dirty="0">
                <a:solidFill>
                  <a:schemeClr val="tx1"/>
                </a:solidFill>
              </a:rPr>
              <a:t>2026</a:t>
            </a:r>
            <a:r>
              <a:rPr kumimoji="1" lang="ja-JP" altLang="en-US" sz="1200" b="1" dirty="0">
                <a:solidFill>
                  <a:schemeClr val="tx1"/>
                </a:solidFill>
              </a:rPr>
              <a:t>年○月○日</a:t>
            </a:r>
            <a:r>
              <a:rPr kumimoji="1" lang="ja-JP" altLang="en-US" sz="1200" b="1" dirty="0">
                <a:solidFill>
                  <a:srgbClr val="FF0000"/>
                </a:solidFill>
              </a:rPr>
              <a:t>　　</a:t>
            </a:r>
            <a:endParaRPr kumimoji="1" lang="ja-JP" altLang="en-US" sz="1200" b="1" dirty="0">
              <a:solidFill>
                <a:srgbClr val="0070C0"/>
              </a:solidFill>
            </a:endParaRPr>
          </a:p>
        </p:txBody>
      </p:sp>
      <p:sp>
        <p:nvSpPr>
          <p:cNvPr id="18" name="AutoShape 4">
            <a:extLst>
              <a:ext uri="{FF2B5EF4-FFF2-40B4-BE49-F238E27FC236}">
                <a16:creationId xmlns:a16="http://schemas.microsoft.com/office/drawing/2014/main" id="{A12BC652-D1EA-4460-A8FC-4A1AB532A36C}"/>
              </a:ext>
            </a:extLst>
          </p:cNvPr>
          <p:cNvSpPr>
            <a:spLocks noChangeArrowheads="1"/>
          </p:cNvSpPr>
          <p:nvPr/>
        </p:nvSpPr>
        <p:spPr bwMode="auto">
          <a:xfrm>
            <a:off x="112541" y="2996952"/>
            <a:ext cx="8972977" cy="745687"/>
          </a:xfrm>
          <a:prstGeom prst="roundRect">
            <a:avLst>
              <a:gd name="adj" fmla="val 2912"/>
            </a:avLst>
          </a:prstGeom>
          <a:solidFill>
            <a:srgbClr val="FFFFFF"/>
          </a:solidFill>
          <a:ln w="28575">
            <a:solidFill>
              <a:srgbClr val="0070C0"/>
            </a:solidFill>
            <a:prstDash val="sysDot"/>
            <a:round/>
            <a:headEnd/>
            <a:tailEnd/>
          </a:ln>
        </p:spPr>
        <p:txBody>
          <a:bodyPr vert="horz" wrap="square" lIns="74295" tIns="8890" rIns="74295" bIns="8890" numCol="1" anchor="t" anchorCtr="0" compatLnSpc="1">
            <a:prstTxWarp prst="textNoShape">
              <a:avLst/>
            </a:prstTxWarp>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1" lang="en-US" altLang="ja-JP" sz="1200" b="0" i="0" u="none" strike="noStrike" cap="none" normalizeH="0" baseline="0" dirty="0">
              <a:ln>
                <a:noFill/>
              </a:ln>
              <a:solidFill>
                <a:schemeClr val="tx1"/>
              </a:solidFill>
              <a:effectLst/>
              <a:latin typeface="ＭＳ ゴシック" pitchFamily="49" charset="-128"/>
              <a:ea typeface="ＭＳ ゴシック" pitchFamily="49" charset="-128"/>
              <a:cs typeface="ＭＳ Ｐゴシック"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9" name="Text Box 63">
            <a:extLst>
              <a:ext uri="{FF2B5EF4-FFF2-40B4-BE49-F238E27FC236}">
                <a16:creationId xmlns:a16="http://schemas.microsoft.com/office/drawing/2014/main" id="{B73BAAD0-C265-4D3A-8449-4D3CF37D740F}"/>
              </a:ext>
            </a:extLst>
          </p:cNvPr>
          <p:cNvSpPr txBox="1">
            <a:spLocks noChangeArrowheads="1"/>
          </p:cNvSpPr>
          <p:nvPr/>
        </p:nvSpPr>
        <p:spPr bwMode="auto">
          <a:xfrm>
            <a:off x="131448" y="2887221"/>
            <a:ext cx="1200191" cy="456616"/>
          </a:xfrm>
          <a:prstGeom prst="rect">
            <a:avLst/>
          </a:prstGeom>
          <a:solidFill>
            <a:srgbClr val="0070C0"/>
          </a:solidFill>
          <a:ln>
            <a:noFill/>
          </a:ln>
          <a:effectLst/>
        </p:spPr>
        <p:txBody>
          <a:bodyPr wrap="square" lIns="86439" tIns="43220" rIns="86439" bIns="43220">
            <a:spAutoFit/>
          </a:bodyPr>
          <a:lstStyle>
            <a:lvl1pPr defTabSz="865188"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defTabSz="865188"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defTabSz="865188"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defTabSz="865188"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defTabSz="865188"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r>
              <a:rPr lang="ja-JP" altLang="en-US" sz="1200" dirty="0">
                <a:solidFill>
                  <a:schemeClr val="bg1"/>
                </a:solidFill>
                <a:latin typeface="Arial" charset="0"/>
                <a:ea typeface="HGP創英角ｺﾞｼｯｸUB" pitchFamily="50" charset="-128"/>
              </a:rPr>
              <a:t>人材育成・定着計画及び目標</a:t>
            </a:r>
            <a:endParaRPr lang="en-US" altLang="ja-JP" sz="1200" dirty="0">
              <a:solidFill>
                <a:schemeClr val="bg1"/>
              </a:solidFill>
              <a:latin typeface="Arial" charset="0"/>
              <a:ea typeface="HGP創英角ｺﾞｼｯｸUB" pitchFamily="50" charset="-128"/>
            </a:endParaRPr>
          </a:p>
        </p:txBody>
      </p:sp>
      <p:sp>
        <p:nvSpPr>
          <p:cNvPr id="4" name="四角形: 角を丸くする 3">
            <a:extLst>
              <a:ext uri="{FF2B5EF4-FFF2-40B4-BE49-F238E27FC236}">
                <a16:creationId xmlns:a16="http://schemas.microsoft.com/office/drawing/2014/main" id="{F42AF97D-CB10-47DC-8729-00B98F8EB9AD}"/>
              </a:ext>
            </a:extLst>
          </p:cNvPr>
          <p:cNvSpPr/>
          <p:nvPr/>
        </p:nvSpPr>
        <p:spPr>
          <a:xfrm>
            <a:off x="2979997" y="2525449"/>
            <a:ext cx="3168352" cy="3999895"/>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a:solidFill>
                  <a:schemeClr val="tx1"/>
                </a:solidFill>
              </a:rPr>
              <a:t>当該資料は</a:t>
            </a:r>
            <a:r>
              <a:rPr lang="en-US" altLang="ja-JP" sz="1200" dirty="0">
                <a:solidFill>
                  <a:schemeClr val="tx1"/>
                </a:solidFill>
              </a:rPr>
              <a:t>HP</a:t>
            </a:r>
            <a:r>
              <a:rPr lang="ja-JP" altLang="en-US" sz="1200" dirty="0">
                <a:solidFill>
                  <a:schemeClr val="tx1"/>
                </a:solidFill>
              </a:rPr>
              <a:t>等で公表を予定しています。連携市町村、現地拠点、事業のポイント、人材育成・定着計画及び目標、２０２６年度の活動内容、取組によって得られる成果は必ず記入してください（それ以外に記入したい項目があれば記入可能）。写真や図を用い、分かりやすい記入を心がけてください（写真や図の枚数制限無し）。</a:t>
            </a:r>
            <a:endParaRPr lang="en-US" altLang="ja-JP" sz="1200" dirty="0">
              <a:solidFill>
                <a:schemeClr val="tx1"/>
              </a:solidFill>
            </a:endParaRPr>
          </a:p>
          <a:p>
            <a:r>
              <a:rPr lang="ja-JP" altLang="en-US" sz="1200" dirty="0">
                <a:solidFill>
                  <a:schemeClr val="tx1"/>
                </a:solidFill>
              </a:rPr>
              <a:t>フォントや色は自由に変更可能です（ただし</a:t>
            </a:r>
            <a:r>
              <a:rPr lang="en-US" altLang="ja-JP" sz="1200" dirty="0">
                <a:solidFill>
                  <a:schemeClr val="tx1"/>
                </a:solidFill>
                <a:latin typeface="ＭＳ Ｐゴシック" panose="020B0600070205080204" pitchFamily="50" charset="-128"/>
              </a:rPr>
              <a:t>A</a:t>
            </a:r>
            <a:r>
              <a:rPr lang="ja-JP" altLang="en-US" sz="1200" dirty="0">
                <a:solidFill>
                  <a:schemeClr val="tx1"/>
                </a:solidFill>
              </a:rPr>
              <a:t>４、１枚で記入してください）。</a:t>
            </a:r>
            <a:endParaRPr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連携する市町村が複数ある場合には、連携市町村毎に事業内容をまとめた資料と本事業全体の内容をまとめた資料の両方を作成してください。</a:t>
            </a:r>
            <a:endParaRPr kumimoji="1" lang="en-US" altLang="ja-JP" sz="1200" dirty="0">
              <a:solidFill>
                <a:schemeClr val="tx1"/>
              </a:solidFill>
            </a:endParaRPr>
          </a:p>
          <a:p>
            <a:r>
              <a:rPr kumimoji="1" lang="en-US" altLang="ja-JP" sz="1200" dirty="0">
                <a:solidFill>
                  <a:schemeClr val="tx1"/>
                </a:solidFill>
              </a:rPr>
              <a:t>※</a:t>
            </a:r>
            <a:r>
              <a:rPr kumimoji="1" lang="ja-JP" altLang="en-US" sz="1200" dirty="0">
                <a:solidFill>
                  <a:schemeClr val="tx1"/>
                </a:solidFill>
              </a:rPr>
              <a:t>例：２つの市町村と連携する場合は、</a:t>
            </a:r>
            <a:endParaRPr kumimoji="1" lang="en-US" altLang="ja-JP" sz="1200" dirty="0">
              <a:solidFill>
                <a:schemeClr val="tx1"/>
              </a:solidFill>
            </a:endParaRPr>
          </a:p>
          <a:p>
            <a:r>
              <a:rPr kumimoji="1" lang="ja-JP" altLang="en-US" sz="1200" dirty="0">
                <a:solidFill>
                  <a:schemeClr val="tx1"/>
                </a:solidFill>
              </a:rPr>
              <a:t>　①市町村Ａとの事業内容</a:t>
            </a:r>
            <a:endParaRPr kumimoji="1" lang="en-US" altLang="ja-JP" sz="1200" dirty="0">
              <a:solidFill>
                <a:schemeClr val="tx1"/>
              </a:solidFill>
            </a:endParaRPr>
          </a:p>
          <a:p>
            <a:r>
              <a:rPr kumimoji="1" lang="ja-JP" altLang="en-US" sz="1200" dirty="0">
                <a:solidFill>
                  <a:schemeClr val="tx1"/>
                </a:solidFill>
              </a:rPr>
              <a:t>　②市町村Ｂとの事業内容</a:t>
            </a:r>
            <a:endParaRPr kumimoji="1" lang="en-US" altLang="ja-JP" sz="1200" dirty="0">
              <a:solidFill>
                <a:schemeClr val="tx1"/>
              </a:solidFill>
            </a:endParaRPr>
          </a:p>
          <a:p>
            <a:r>
              <a:rPr kumimoji="1" lang="ja-JP" altLang="en-US" sz="1200" dirty="0">
                <a:solidFill>
                  <a:schemeClr val="tx1"/>
                </a:solidFill>
              </a:rPr>
              <a:t>　③事業全体のまとめ資料</a:t>
            </a:r>
            <a:endParaRPr kumimoji="1" lang="en-US" altLang="ja-JP" sz="1200" dirty="0">
              <a:solidFill>
                <a:schemeClr val="tx1"/>
              </a:solidFill>
            </a:endParaRPr>
          </a:p>
          <a:p>
            <a:r>
              <a:rPr kumimoji="1" lang="ja-JP" altLang="en-US" sz="1200" dirty="0">
                <a:solidFill>
                  <a:schemeClr val="tx1"/>
                </a:solidFill>
              </a:rPr>
              <a:t>　の３つの作成をお願いします。</a:t>
            </a:r>
          </a:p>
        </p:txBody>
      </p:sp>
      <p:sp>
        <p:nvSpPr>
          <p:cNvPr id="20" name="正方形/長方形 19">
            <a:extLst>
              <a:ext uri="{FF2B5EF4-FFF2-40B4-BE49-F238E27FC236}">
                <a16:creationId xmlns:a16="http://schemas.microsoft.com/office/drawing/2014/main" id="{F2D0BDA1-1FDC-48BC-AD57-D553A7C8FDC0}"/>
              </a:ext>
            </a:extLst>
          </p:cNvPr>
          <p:cNvSpPr/>
          <p:nvPr/>
        </p:nvSpPr>
        <p:spPr>
          <a:xfrm>
            <a:off x="8326967" y="17029"/>
            <a:ext cx="795908" cy="310158"/>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200" b="1" dirty="0">
                <a:solidFill>
                  <a:schemeClr val="tx1"/>
                </a:solidFill>
              </a:rPr>
              <a:t>様式５</a:t>
            </a:r>
            <a:r>
              <a:rPr kumimoji="1" lang="ja-JP" altLang="en-US" sz="1200" b="1" dirty="0">
                <a:solidFill>
                  <a:srgbClr val="FF0000"/>
                </a:solidFill>
              </a:rPr>
              <a:t>　　</a:t>
            </a:r>
            <a:endParaRPr kumimoji="1" lang="ja-JP" altLang="en-US" sz="1200" b="1" dirty="0">
              <a:solidFill>
                <a:srgbClr val="0070C0"/>
              </a:solidFill>
            </a:endParaRPr>
          </a:p>
        </p:txBody>
      </p:sp>
    </p:spTree>
    <p:extLst>
      <p:ext uri="{BB962C8B-B14F-4D97-AF65-F5344CB8AC3E}">
        <p14:creationId xmlns:p14="http://schemas.microsoft.com/office/powerpoint/2010/main" val="498404303"/>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617</TotalTime>
  <Words>295</Words>
  <Application>Microsoft Office PowerPoint</Application>
  <PresentationFormat>画面に合わせる (4:3)</PresentationFormat>
  <Paragraphs>24</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ＭＳ Ｐゴシック</vt:lpstr>
      <vt:lpstr>ＭＳ ゴシック</vt:lpstr>
      <vt:lpstr>Arial</vt:lpstr>
      <vt:lpstr>Calibri</vt:lpstr>
      <vt:lpstr>Times New Roman</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安田 吉紀</cp:lastModifiedBy>
  <cp:revision>97</cp:revision>
  <cp:lastPrinted>2019-12-10T12:16:17Z</cp:lastPrinted>
  <dcterms:created xsi:type="dcterms:W3CDTF">2015-08-04T05:55:43Z</dcterms:created>
  <dcterms:modified xsi:type="dcterms:W3CDTF">2026-03-05T11:00:50Z</dcterms:modified>
</cp:coreProperties>
</file>