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426116-FA56-F9DE-6196-AA229FADD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5AE0507-A31A-213B-7E3C-3E9F2BA22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D1C030-2E59-2052-3DB8-3BB797EE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B2327-8195-9F6E-F128-27AEBB22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DBC614-0FFB-8103-B6FC-83AFA547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88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A4F8E-B916-B363-9BD5-78DF55F61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9E322D-CF59-ADCE-11C2-C0612B25D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3137AA-967F-B2F6-E00F-82208F49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15E207-9EEB-3F98-1702-60C41BF28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B95DB1-E5B0-7EF2-FEFA-6115301F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08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FCA4608-E00E-06A6-8750-40D3934F22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743457-9E62-102B-710B-161037DDD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AC67BB-91FF-ADAB-FF75-522CE8405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41603-08EE-2EA2-5744-03DE6000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D20AA5-3B9B-71AA-8CDB-59D805FE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46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25638C-2637-8944-B0C4-33725BDB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51A53C-90D8-AA42-D34C-D22013840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35ECFB-A43B-AE51-FA21-32F15A0D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330FC5-0290-4373-B63D-E0E9E8BC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DAA646-E2B9-60F5-B1FD-7F5B9B725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96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22E5B-8354-0581-B0E3-4D8B79364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74C4E6-4C17-1295-ECC4-35ABE6998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5A3D9D-7F94-92F0-FF55-C53C0DE7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C665FE-8DC6-9B38-2AFD-88E0D960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AA2D0-3950-DD91-841B-D0927744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13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8FF74A-7C48-1C59-A0D6-A3811610C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36FD9F-0732-4B99-6F6A-66CB48A8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1CDF48-1BCA-1535-D53F-CDFF223C1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F3BF9D-032F-C792-F110-A817A255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C45E82-8226-4CB1-895D-0019510A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9143C7-BC65-27E0-9D87-CC189C9E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75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A45AD3-4A1C-ADF6-A2DA-3F53EEE1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1E1721-7E94-9CA5-1B43-5A17851F8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4AF06E-03A9-A8EB-1183-023A4760E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0768469-2F09-BBF4-F9A1-A77BB6181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D6CB59D-0453-ECC1-CE79-B9C17579D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D34E2C-EA9A-556B-AF03-762D1B6D6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7F6269B-E51E-F543-04AE-9540780A9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1BF32E8-FF40-0C55-C1AA-D11F095F2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20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4A6029-25E8-69D1-BF94-1282160DA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465A1D-6429-FF0D-139B-499FAB3DD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7032118-FC89-1C1C-F085-5B56F7FD5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8324C8A-F568-B5EC-42F7-ABD9A2E2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0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C7B8083-CD81-460B-DDB3-BED92C507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56A9727-5C49-ECB5-1F4F-F9AEF1FC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DBCC45-1219-52C6-69EC-6184CB0E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75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B28D7C-0F08-2EDF-2287-BB7D8F8C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86E6E4-F7A8-C592-4D12-4704782E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3D9B62-0755-D47B-C32F-7D4899DF5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30931E-9516-0814-4E4D-6361A609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14E88C-968B-093D-1AEB-9A836E1E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46E6F1-A8B1-BC47-C475-295345C3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02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1C31FE-0310-203A-9C31-44A3561DC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50DCE3E-BDF5-BD75-82C3-13700C628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9A302D-6A49-E796-9623-AAFAAFBC6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612869-6117-C4EC-0ED2-5D7305E8E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1E2EDC-8D8F-4591-D531-B01DB4177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CDFD49-0DEE-E65B-591E-7C0B5B1AE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17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652CDD0-C64E-BE58-6E78-2EE20B8AE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C35CF3-66AB-9C87-791D-9F6DC0E3E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B86D65-E15A-894E-89C1-BF9581D1C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95B9CA-BD4E-49BD-9B10-38EDBA371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D2AB19-5201-7E2C-E888-D8DB61B5D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68F8EB-4486-50E5-FF64-81F8D0ECF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D22B75-DCB8-4613-8A8A-B8AF78BA5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39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817D5C-0584-603D-3408-17A523EEC1E6}"/>
              </a:ext>
            </a:extLst>
          </p:cNvPr>
          <p:cNvSpPr txBox="1">
            <a:spLocks/>
          </p:cNvSpPr>
          <p:nvPr/>
        </p:nvSpPr>
        <p:spPr>
          <a:xfrm>
            <a:off x="1524000" y="155689"/>
            <a:ext cx="9144000" cy="53410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200" dirty="0"/>
              <a:t>補助期間内の事業計画と補助金使途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5C70363-CA88-3ACE-2A7B-263DC61DE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433156"/>
              </p:ext>
            </p:extLst>
          </p:nvPr>
        </p:nvGraphicFramePr>
        <p:xfrm>
          <a:off x="402200" y="1040625"/>
          <a:ext cx="11389751" cy="2033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05">
                  <a:extLst>
                    <a:ext uri="{9D8B030D-6E8A-4147-A177-3AD203B41FA5}">
                      <a16:colId xmlns:a16="http://schemas.microsoft.com/office/drawing/2014/main" val="3568849754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4068412518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60950524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3136898843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3018272689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1519606160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4112875011"/>
                    </a:ext>
                  </a:extLst>
                </a:gridCol>
                <a:gridCol w="1467178">
                  <a:extLst>
                    <a:ext uri="{9D8B030D-6E8A-4147-A177-3AD203B41FA5}">
                      <a16:colId xmlns:a16="http://schemas.microsoft.com/office/drawing/2014/main" val="664063693"/>
                    </a:ext>
                  </a:extLst>
                </a:gridCol>
              </a:tblGrid>
              <a:tr h="508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/>
                        <a:t>事業内容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8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9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11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12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6905344"/>
                  </a:ext>
                </a:extLst>
              </a:tr>
              <a:tr h="152477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04707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21EA25-5DDC-EC9D-9CEA-A254859CE1D1}"/>
              </a:ext>
            </a:extLst>
          </p:cNvPr>
          <p:cNvSpPr txBox="1"/>
          <p:nvPr/>
        </p:nvSpPr>
        <p:spPr>
          <a:xfrm>
            <a:off x="6201390" y="5866206"/>
            <a:ext cx="5933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11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30</a:t>
            </a:r>
            <a:r>
              <a:rPr kumimoji="1" lang="ja-JP" altLang="en-US" sz="1400" dirty="0"/>
              <a:t>日補助金交付申請受付終了となります。</a:t>
            </a:r>
            <a:endParaRPr kumimoji="1" lang="en-US" altLang="ja-JP" sz="1400" dirty="0"/>
          </a:p>
          <a:p>
            <a:r>
              <a:rPr lang="ja-JP" altLang="en-US" sz="1400" dirty="0"/>
              <a:t>補助金交付決定から１月</a:t>
            </a:r>
            <a:r>
              <a:rPr lang="en-US" altLang="ja-JP" sz="1400" dirty="0"/>
              <a:t>15</a:t>
            </a:r>
            <a:r>
              <a:rPr lang="ja-JP" altLang="en-US" sz="1400" dirty="0"/>
              <a:t>日まで補助金利用可能です。</a:t>
            </a:r>
            <a:endParaRPr lang="en-US" altLang="ja-JP" sz="1400" dirty="0"/>
          </a:p>
          <a:p>
            <a:r>
              <a:rPr kumimoji="1" lang="ja-JP" altLang="en-US" sz="1400" dirty="0"/>
              <a:t>補助金は交付決定後から使用可能となりますので、事前に計画を立て、早めの申請ができるようご準備ください。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2AE146-5498-E3B5-3995-543696FE936F}"/>
              </a:ext>
            </a:extLst>
          </p:cNvPr>
          <p:cNvSpPr txBox="1"/>
          <p:nvPr/>
        </p:nvSpPr>
        <p:spPr>
          <a:xfrm>
            <a:off x="9842089" y="3206544"/>
            <a:ext cx="2733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15</a:t>
            </a:r>
            <a:r>
              <a:rPr kumimoji="1" lang="ja-JP" altLang="en-US" sz="1400" dirty="0"/>
              <a:t>日補助事業期間終了</a:t>
            </a:r>
            <a:endParaRPr kumimoji="1" lang="en-US" altLang="ja-JP" sz="1400" dirty="0"/>
          </a:p>
          <a:p>
            <a:r>
              <a:rPr lang="en-US" altLang="ja-JP" sz="1400" dirty="0"/>
              <a:t>1</a:t>
            </a:r>
            <a:r>
              <a:rPr lang="ja-JP" altLang="en-US" sz="1400" dirty="0"/>
              <a:t>月</a:t>
            </a:r>
            <a:r>
              <a:rPr lang="en-US" altLang="ja-JP" sz="1400" dirty="0"/>
              <a:t>28-29</a:t>
            </a:r>
            <a:r>
              <a:rPr lang="ja-JP" altLang="en-US" sz="1400" dirty="0"/>
              <a:t>日成果発表会</a:t>
            </a:r>
            <a:endParaRPr lang="en-US" altLang="ja-JP" sz="14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B1574E6-A6ED-4BCD-8466-317CA8C4E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643804"/>
              </p:ext>
            </p:extLst>
          </p:nvPr>
        </p:nvGraphicFramePr>
        <p:xfrm>
          <a:off x="415719" y="3784137"/>
          <a:ext cx="5574892" cy="2918170"/>
        </p:xfrm>
        <a:graphic>
          <a:graphicData uri="http://schemas.openxmlformats.org/drawingml/2006/table">
            <a:tbl>
              <a:tblPr/>
              <a:tblGrid>
                <a:gridCol w="2556081">
                  <a:extLst>
                    <a:ext uri="{9D8B030D-6E8A-4147-A177-3AD203B41FA5}">
                      <a16:colId xmlns:a16="http://schemas.microsoft.com/office/drawing/2014/main" val="712995539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3102975576"/>
                    </a:ext>
                  </a:extLst>
                </a:gridCol>
                <a:gridCol w="1409086">
                  <a:extLst>
                    <a:ext uri="{9D8B030D-6E8A-4147-A177-3AD203B41FA5}">
                      <a16:colId xmlns:a16="http://schemas.microsoft.com/office/drawing/2014/main" val="3883032768"/>
                    </a:ext>
                  </a:extLst>
                </a:gridCol>
              </a:tblGrid>
              <a:tr h="3224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経費区分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目　的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経費全体額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937508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①事業用施設・機器等賃借料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/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利用料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603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②材料費等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836027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③物品費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94115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④調査費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612824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⑤旅費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139470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⑥通信運搬費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101809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⑦クラウド費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448671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⑧外注費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008602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⑨人件費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25890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合　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327477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FB6FE3-4046-9144-3B81-91CA6A5A9E22}"/>
              </a:ext>
            </a:extLst>
          </p:cNvPr>
          <p:cNvSpPr txBox="1"/>
          <p:nvPr/>
        </p:nvSpPr>
        <p:spPr>
          <a:xfrm>
            <a:off x="421250" y="3297194"/>
            <a:ext cx="2290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補助金使途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812D5B-2F72-6790-4333-579BE25CEFA8}"/>
              </a:ext>
            </a:extLst>
          </p:cNvPr>
          <p:cNvSpPr txBox="1"/>
          <p:nvPr/>
        </p:nvSpPr>
        <p:spPr>
          <a:xfrm>
            <a:off x="6096000" y="3784137"/>
            <a:ext cx="492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補助金交付申請予定日：</a:t>
            </a:r>
            <a:r>
              <a:rPr kumimoji="1" lang="ja-JP" altLang="en-US" dirty="0">
                <a:highlight>
                  <a:srgbClr val="FFFF00"/>
                </a:highlight>
              </a:rPr>
              <a:t>令和</a:t>
            </a:r>
            <a:r>
              <a:rPr kumimoji="1" lang="en-US" altLang="ja-JP" dirty="0">
                <a:highlight>
                  <a:srgbClr val="FFFF00"/>
                </a:highlight>
              </a:rPr>
              <a:t>8</a:t>
            </a:r>
            <a:r>
              <a:rPr kumimoji="1" lang="ja-JP" altLang="en-US" dirty="0">
                <a:highlight>
                  <a:srgbClr val="FFFF00"/>
                </a:highlight>
              </a:rPr>
              <a:t>年　月　　日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69FD78-E569-B168-F205-588E825FAD42}"/>
              </a:ext>
            </a:extLst>
          </p:cNvPr>
          <p:cNvSpPr txBox="1"/>
          <p:nvPr/>
        </p:nvSpPr>
        <p:spPr>
          <a:xfrm>
            <a:off x="411725" y="611144"/>
            <a:ext cx="2290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事業計画</a:t>
            </a:r>
          </a:p>
        </p:txBody>
      </p:sp>
    </p:spTree>
    <p:extLst>
      <p:ext uri="{BB962C8B-B14F-4D97-AF65-F5344CB8AC3E}">
        <p14:creationId xmlns:p14="http://schemas.microsoft.com/office/powerpoint/2010/main" val="295151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154</Words>
  <Application>Microsoft Office PowerPoint</Application>
  <PresentationFormat>ワイド画面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中島 理英</dc:creator>
  <cp:lastModifiedBy>小野 修一</cp:lastModifiedBy>
  <cp:revision>2</cp:revision>
  <cp:lastPrinted>2026-03-31T07:59:26Z</cp:lastPrinted>
  <dcterms:created xsi:type="dcterms:W3CDTF">2026-03-31T07:16:03Z</dcterms:created>
  <dcterms:modified xsi:type="dcterms:W3CDTF">2026-04-14T02:46:39Z</dcterms:modified>
</cp:coreProperties>
</file>