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7"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3316"/>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1"/>
            <a:ext cx="2918831" cy="493316"/>
          </a:xfrm>
          <a:prstGeom prst="rect">
            <a:avLst/>
          </a:prstGeom>
        </p:spPr>
        <p:txBody>
          <a:bodyPr vert="horz" lIns="90654" tIns="45327" rIns="90654" bIns="45327" rtlCol="0"/>
          <a:lstStyle>
            <a:lvl1pPr algn="r">
              <a:defRPr sz="1200"/>
            </a:lvl1pPr>
          </a:lstStyle>
          <a:p>
            <a:fld id="{6150B88D-3CD7-42F7-8EC7-AB617F50BC25}" type="datetimeFigureOut">
              <a:rPr kumimoji="1" lang="ja-JP" altLang="en-US" smtClean="0"/>
              <a:t>2026/4/7</a:t>
            </a:fld>
            <a:endParaRPr kumimoji="1"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331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1" cy="493316"/>
          </a:xfrm>
          <a:prstGeom prst="rect">
            <a:avLst/>
          </a:prstGeom>
        </p:spPr>
        <p:txBody>
          <a:bodyPr vert="horz" lIns="90654" tIns="45327" rIns="90654" bIns="45327" rtlCol="0" anchor="b"/>
          <a:lstStyle>
            <a:lvl1pPr algn="r">
              <a:defRPr sz="1200"/>
            </a:lvl1pPr>
          </a:lstStyle>
          <a:p>
            <a:fld id="{36777512-BA85-4499-83BD-E3B63EBD526E}" type="slidenum">
              <a:rPr kumimoji="1" lang="ja-JP" altLang="en-US" smtClean="0"/>
              <a:t>‹#›</a:t>
            </a:fld>
            <a:endParaRPr kumimoji="1" lang="ja-JP" altLang="en-US"/>
          </a:p>
        </p:txBody>
      </p:sp>
    </p:spTree>
    <p:extLst>
      <p:ext uri="{BB962C8B-B14F-4D97-AF65-F5344CB8AC3E}">
        <p14:creationId xmlns:p14="http://schemas.microsoft.com/office/powerpoint/2010/main" val="40546219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2026/4/7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utoShape 4"/>
          <p:cNvSpPr>
            <a:spLocks noChangeArrowheads="1"/>
          </p:cNvSpPr>
          <p:nvPr/>
        </p:nvSpPr>
        <p:spPr bwMode="auto">
          <a:xfrm>
            <a:off x="115802" y="2732953"/>
            <a:ext cx="7147989" cy="2066419"/>
          </a:xfrm>
          <a:prstGeom prst="roundRect">
            <a:avLst>
              <a:gd name="adj" fmla="val 2912"/>
            </a:avLst>
          </a:prstGeom>
          <a:solidFill>
            <a:srgbClr val="FFFFFF"/>
          </a:solidFill>
          <a:ln w="28575">
            <a:solidFill>
              <a:srgbClr val="00B0F0"/>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3" name="Text Box 7"/>
          <p:cNvSpPr txBox="1">
            <a:spLocks noChangeArrowheads="1"/>
          </p:cNvSpPr>
          <p:nvPr/>
        </p:nvSpPr>
        <p:spPr bwMode="auto">
          <a:xfrm>
            <a:off x="115804" y="1012704"/>
            <a:ext cx="8972977" cy="579727"/>
          </a:xfrm>
          <a:prstGeom prst="rect">
            <a:avLst/>
          </a:prstGeom>
          <a:noFill/>
          <a:ln w="25400">
            <a:solidFill>
              <a:srgbClr val="00FF00"/>
            </a:solidFill>
            <a:miter lim="800000"/>
            <a:headEnd/>
            <a:tailEnd/>
          </a:ln>
          <a:effectLst/>
          <a:extLst>
            <a:ext uri="{909E8E84-426E-40DD-AFC4-6F175D3DCCD1}">
              <a14:hiddenFill xmlns:a14="http://schemas.microsoft.com/office/drawing/2010/main">
                <a:solidFill>
                  <a:srgbClr val="00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prstClr val="black"/>
                </a:solidFill>
                <a:latin typeface="Arial" charset="0"/>
                <a:ea typeface="HGP創英角ｺﾞｼｯｸUB" pitchFamily="50" charset="-128"/>
              </a:rPr>
              <a:t>　○○大学（共同申請：○○大学、○○大学）　連携市町村：○○町</a:t>
            </a:r>
            <a:endParaRPr lang="en-US" altLang="ja-JP" sz="1600" dirty="0">
              <a:solidFill>
                <a:prstClr val="black"/>
              </a:solidFill>
              <a:latin typeface="Arial" charset="0"/>
              <a:ea typeface="HGP創英角ｺﾞｼｯｸUB" pitchFamily="50" charset="-128"/>
            </a:endParaRPr>
          </a:p>
          <a:p>
            <a:pPr eaLnBrk="1" hangingPunct="1">
              <a:spcBef>
                <a:spcPct val="0"/>
              </a:spcBef>
              <a:buFontTx/>
              <a:buNone/>
            </a:pPr>
            <a:r>
              <a:rPr lang="ja-JP" altLang="en-US" sz="1600" dirty="0">
                <a:solidFill>
                  <a:prstClr val="black"/>
                </a:solidFill>
                <a:latin typeface="Arial" charset="0"/>
                <a:ea typeface="HGP創英角ｺﾞｼｯｸUB" pitchFamily="50" charset="-128"/>
              </a:rPr>
              <a:t>　連携市町村との協定締結日：○○年○月○日　現地拠点：○○郡○○町○○○館（○階○○室）　</a:t>
            </a:r>
          </a:p>
        </p:txBody>
      </p:sp>
      <p:sp>
        <p:nvSpPr>
          <p:cNvPr id="15" name="Text Box 6"/>
          <p:cNvSpPr txBox="1">
            <a:spLocks noChangeArrowheads="1"/>
          </p:cNvSpPr>
          <p:nvPr/>
        </p:nvSpPr>
        <p:spPr bwMode="auto">
          <a:xfrm>
            <a:off x="98615" y="293429"/>
            <a:ext cx="8990166" cy="641282"/>
          </a:xfrm>
          <a:prstGeom prst="rect">
            <a:avLst/>
          </a:prstGeom>
          <a:solidFill>
            <a:srgbClr val="FFC00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sz="1800" dirty="0">
                <a:solidFill>
                  <a:prstClr val="white"/>
                </a:solidFill>
                <a:latin typeface="Arial" charset="0"/>
                <a:ea typeface="HGP創英角ｺﾞｼｯｸUB" pitchFamily="50" charset="-128"/>
              </a:rPr>
              <a:t>｢</a:t>
            </a:r>
            <a:r>
              <a:rPr lang="ja-JP" altLang="en-US" sz="1800" dirty="0">
                <a:solidFill>
                  <a:prstClr val="white"/>
                </a:solidFill>
                <a:latin typeface="Arial" charset="0"/>
                <a:ea typeface="HGP創英角ｺﾞｼｯｸUB" pitchFamily="50" charset="-128"/>
              </a:rPr>
              <a:t>事業名：○○○○○○○○○○○○○○○○○○○○○○○○○○ </a:t>
            </a:r>
            <a:r>
              <a:rPr lang="en-US" altLang="ja-JP" sz="1800" dirty="0">
                <a:solidFill>
                  <a:prstClr val="white"/>
                </a:solidFill>
                <a:latin typeface="Arial" charset="0"/>
                <a:ea typeface="HGP創英角ｺﾞｼｯｸUB" pitchFamily="50" charset="-128"/>
              </a:rPr>
              <a:t>｣</a:t>
            </a:r>
          </a:p>
          <a:p>
            <a:pPr algn="ctr" eaLnBrk="1" hangingPunct="1">
              <a:spcBef>
                <a:spcPct val="0"/>
              </a:spcBef>
              <a:buFontTx/>
              <a:buNone/>
            </a:pPr>
            <a:r>
              <a:rPr lang="ja-JP" altLang="en-US" sz="1800" dirty="0">
                <a:solidFill>
                  <a:prstClr val="white"/>
                </a:solidFill>
                <a:latin typeface="Arial" charset="0"/>
                <a:ea typeface="HGP創英角ｺﾞｼｯｸUB" pitchFamily="50" charset="-128"/>
              </a:rPr>
              <a:t>○○年度補助事業の実績・成果</a:t>
            </a:r>
            <a:r>
              <a:rPr lang="ja-JP" altLang="en-US" sz="1200" dirty="0">
                <a:solidFill>
                  <a:prstClr val="white"/>
                </a:solidFill>
                <a:latin typeface="+mj-ea"/>
                <a:ea typeface="+mj-ea"/>
              </a:rPr>
              <a:t>　　　　　　　　　　　　　　　　　　　　　　　　　　　　　　　　　　　　　　　　　　　　　　　　　　　　　　　　</a:t>
            </a:r>
            <a:endParaRPr lang="en-US" altLang="ja-JP" sz="1200" dirty="0">
              <a:solidFill>
                <a:prstClr val="white"/>
              </a:solidFill>
              <a:latin typeface="+mj-ea"/>
              <a:ea typeface="+mj-ea"/>
            </a:endParaRPr>
          </a:p>
        </p:txBody>
      </p:sp>
      <p:sp>
        <p:nvSpPr>
          <p:cNvPr id="27" name="タイトル 2"/>
          <p:cNvSpPr txBox="1">
            <a:spLocks/>
          </p:cNvSpPr>
          <p:nvPr/>
        </p:nvSpPr>
        <p:spPr>
          <a:xfrm>
            <a:off x="5199769" y="5178862"/>
            <a:ext cx="1120608" cy="303646"/>
          </a:xfrm>
          <a:prstGeom prst="rect">
            <a:avLst/>
          </a:prstGeom>
          <a:ln w="6350">
            <a:noFill/>
          </a:ln>
        </p:spPr>
        <p:txBody>
          <a:bodyPr vert="horz" lIns="91440" tIns="45720" rIns="91440" bIns="45720" rtlCol="0" anchor="t">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200" dirty="0">
              <a:solidFill>
                <a:prstClr val="black"/>
              </a:solidFill>
              <a:latin typeface="ＭＳ Ｐゴシック"/>
            </a:endParaRPr>
          </a:p>
        </p:txBody>
      </p:sp>
      <p:sp>
        <p:nvSpPr>
          <p:cNvPr id="32" name="Text Box 63"/>
          <p:cNvSpPr txBox="1">
            <a:spLocks noChangeArrowheads="1"/>
          </p:cNvSpPr>
          <p:nvPr/>
        </p:nvSpPr>
        <p:spPr bwMode="auto">
          <a:xfrm>
            <a:off x="5670143" y="-456402"/>
            <a:ext cx="684033" cy="302728"/>
          </a:xfrm>
          <a:prstGeom prst="rect">
            <a:avLst/>
          </a:prstGeom>
          <a:solidFill>
            <a:schemeClr val="accent1"/>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400" dirty="0">
                <a:solidFill>
                  <a:prstClr val="white"/>
                </a:solidFill>
                <a:latin typeface="Arial" charset="0"/>
                <a:ea typeface="HGP創英角ｺﾞｼｯｸUB" pitchFamily="50" charset="-128"/>
              </a:rPr>
              <a:t>目標</a:t>
            </a:r>
            <a:endParaRPr lang="en-US" altLang="ja-JP" sz="1400" dirty="0">
              <a:solidFill>
                <a:prstClr val="white"/>
              </a:solidFill>
              <a:latin typeface="Arial" charset="0"/>
              <a:ea typeface="HGP創英角ｺﾞｼｯｸUB" pitchFamily="50" charset="-128"/>
            </a:endParaRPr>
          </a:p>
        </p:txBody>
      </p:sp>
      <p:sp>
        <p:nvSpPr>
          <p:cNvPr id="7" name="AutoShape 4"/>
          <p:cNvSpPr>
            <a:spLocks noChangeArrowheads="1"/>
          </p:cNvSpPr>
          <p:nvPr/>
        </p:nvSpPr>
        <p:spPr bwMode="auto">
          <a:xfrm>
            <a:off x="115803" y="1750788"/>
            <a:ext cx="8972977" cy="722012"/>
          </a:xfrm>
          <a:prstGeom prst="roundRect">
            <a:avLst>
              <a:gd name="adj" fmla="val 2912"/>
            </a:avLst>
          </a:prstGeom>
          <a:solidFill>
            <a:srgbClr val="FFFFFF"/>
          </a:solidFill>
          <a:ln w="28575">
            <a:solidFill>
              <a:srgbClr val="548DD4"/>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3" name="Text Box 63"/>
          <p:cNvSpPr txBox="1">
            <a:spLocks noChangeArrowheads="1"/>
          </p:cNvSpPr>
          <p:nvPr/>
        </p:nvSpPr>
        <p:spPr bwMode="auto">
          <a:xfrm>
            <a:off x="38555" y="1657114"/>
            <a:ext cx="1221077" cy="271950"/>
          </a:xfrm>
          <a:prstGeom prst="rect">
            <a:avLst/>
          </a:prstGeom>
          <a:solidFill>
            <a:srgbClr val="0070C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事業のポイント</a:t>
            </a:r>
            <a:endParaRPr lang="en-US" altLang="ja-JP" sz="1200" dirty="0">
              <a:solidFill>
                <a:prstClr val="white"/>
              </a:solidFill>
              <a:latin typeface="Arial" charset="0"/>
              <a:ea typeface="HGP創英角ｺﾞｼｯｸUB" pitchFamily="50" charset="-128"/>
            </a:endParaRPr>
          </a:p>
        </p:txBody>
      </p:sp>
      <p:sp>
        <p:nvSpPr>
          <p:cNvPr id="20" name="AutoShape 10"/>
          <p:cNvSpPr>
            <a:spLocks noChangeArrowheads="1"/>
          </p:cNvSpPr>
          <p:nvPr/>
        </p:nvSpPr>
        <p:spPr bwMode="auto">
          <a:xfrm>
            <a:off x="7399684" y="2636912"/>
            <a:ext cx="1661112" cy="992077"/>
          </a:xfrm>
          <a:prstGeom prst="flowChartProcess">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Times New Roman" pitchFamily="18" charset="0"/>
              <a:ea typeface="ＭＳ 明朝" pitchFamily="17"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rPr>
              <a:t>写真</a:t>
            </a:r>
            <a:endParaRPr kumimoji="1" lang="ja-JP" altLang="ja-JP"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4" name="Text Box 63"/>
          <p:cNvSpPr txBox="1">
            <a:spLocks noChangeArrowheads="1"/>
          </p:cNvSpPr>
          <p:nvPr/>
        </p:nvSpPr>
        <p:spPr bwMode="auto">
          <a:xfrm>
            <a:off x="38555" y="2543865"/>
            <a:ext cx="1509109" cy="271950"/>
          </a:xfrm>
          <a:prstGeom prst="rect">
            <a:avLst/>
          </a:prstGeom>
          <a:solidFill>
            <a:srgbClr val="00B0F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今年度の活動実績</a:t>
            </a:r>
            <a:endParaRPr lang="en-US" altLang="ja-JP" sz="1200" dirty="0">
              <a:solidFill>
                <a:prstClr val="white"/>
              </a:solidFill>
              <a:latin typeface="Arial" charset="0"/>
              <a:ea typeface="HGP創英角ｺﾞｼｯｸUB" pitchFamily="50" charset="-128"/>
            </a:endParaRPr>
          </a:p>
        </p:txBody>
      </p:sp>
      <p:sp>
        <p:nvSpPr>
          <p:cNvPr id="26" name="AutoShape 4"/>
          <p:cNvSpPr>
            <a:spLocks noChangeArrowheads="1"/>
          </p:cNvSpPr>
          <p:nvPr/>
        </p:nvSpPr>
        <p:spPr bwMode="auto">
          <a:xfrm>
            <a:off x="112541" y="5142388"/>
            <a:ext cx="7147989" cy="1509912"/>
          </a:xfrm>
          <a:prstGeom prst="roundRect">
            <a:avLst>
              <a:gd name="adj" fmla="val 2912"/>
            </a:avLst>
          </a:prstGeom>
          <a:solidFill>
            <a:srgbClr val="FFFFFF"/>
          </a:solidFill>
          <a:ln w="28575">
            <a:solidFill>
              <a:schemeClr val="accent6"/>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8" name="Text Box 63"/>
          <p:cNvSpPr txBox="1">
            <a:spLocks noChangeArrowheads="1"/>
          </p:cNvSpPr>
          <p:nvPr/>
        </p:nvSpPr>
        <p:spPr bwMode="auto">
          <a:xfrm>
            <a:off x="38555" y="4928660"/>
            <a:ext cx="1221076" cy="271950"/>
          </a:xfrm>
          <a:prstGeom prst="rect">
            <a:avLst/>
          </a:prstGeom>
          <a:solidFill>
            <a:schemeClr val="accent6"/>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今年度の成果</a:t>
            </a:r>
            <a:endParaRPr lang="en-US" altLang="ja-JP" sz="1200" dirty="0">
              <a:solidFill>
                <a:prstClr val="white"/>
              </a:solidFill>
              <a:latin typeface="Arial" charset="0"/>
              <a:ea typeface="HGP創英角ｺﾞｼｯｸUB" pitchFamily="50" charset="-128"/>
            </a:endParaRPr>
          </a:p>
        </p:txBody>
      </p:sp>
      <p:sp>
        <p:nvSpPr>
          <p:cNvPr id="22" name="AutoShape 10"/>
          <p:cNvSpPr>
            <a:spLocks noChangeArrowheads="1"/>
          </p:cNvSpPr>
          <p:nvPr/>
        </p:nvSpPr>
        <p:spPr bwMode="auto">
          <a:xfrm>
            <a:off x="7399684" y="3736108"/>
            <a:ext cx="1661112" cy="992077"/>
          </a:xfrm>
          <a:prstGeom prst="flowChartProcess">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Times New Roman" pitchFamily="18" charset="0"/>
              <a:ea typeface="ＭＳ 明朝" pitchFamily="17"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rPr>
              <a:t>写真</a:t>
            </a:r>
            <a:endParaRPr kumimoji="1" lang="ja-JP" altLang="ja-JP"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正方形/長方形 2">
            <a:extLst>
              <a:ext uri="{FF2B5EF4-FFF2-40B4-BE49-F238E27FC236}">
                <a16:creationId xmlns:a16="http://schemas.microsoft.com/office/drawing/2014/main" id="{9671666D-6ECB-4CF4-B09D-84A37B398920}"/>
              </a:ext>
            </a:extLst>
          </p:cNvPr>
          <p:cNvSpPr/>
          <p:nvPr/>
        </p:nvSpPr>
        <p:spPr>
          <a:xfrm>
            <a:off x="2267744" y="59138"/>
            <a:ext cx="4312179" cy="21000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大学等の「復興知」を活用した地域共創人材育成・定着推進事業</a:t>
            </a:r>
            <a:endParaRPr kumimoji="1" lang="ja-JP" altLang="en-US" sz="1200" b="1" dirty="0">
              <a:solidFill>
                <a:srgbClr val="FF0000"/>
              </a:solidFill>
            </a:endParaRPr>
          </a:p>
        </p:txBody>
      </p:sp>
      <p:sp>
        <p:nvSpPr>
          <p:cNvPr id="29" name="AutoShape 10">
            <a:extLst>
              <a:ext uri="{FF2B5EF4-FFF2-40B4-BE49-F238E27FC236}">
                <a16:creationId xmlns:a16="http://schemas.microsoft.com/office/drawing/2014/main" id="{1BB5EF17-AA7D-4A05-95A6-451D50BA6FB6}"/>
              </a:ext>
            </a:extLst>
          </p:cNvPr>
          <p:cNvSpPr>
            <a:spLocks noChangeArrowheads="1"/>
          </p:cNvSpPr>
          <p:nvPr/>
        </p:nvSpPr>
        <p:spPr bwMode="auto">
          <a:xfrm>
            <a:off x="7405926" y="5137952"/>
            <a:ext cx="1661112" cy="1243376"/>
          </a:xfrm>
          <a:prstGeom prst="flowChartProcess">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Times New Roman" pitchFamily="18" charset="0"/>
              <a:ea typeface="ＭＳ 明朝" pitchFamily="17"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rPr>
              <a:t>図や表等</a:t>
            </a:r>
            <a:endParaRPr kumimoji="1" lang="ja-JP" altLang="ja-JP"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正方形/長方形 15">
            <a:extLst>
              <a:ext uri="{FF2B5EF4-FFF2-40B4-BE49-F238E27FC236}">
                <a16:creationId xmlns:a16="http://schemas.microsoft.com/office/drawing/2014/main" id="{2691CD55-DD15-4DC1-8270-BABC3A8A200A}"/>
              </a:ext>
            </a:extLst>
          </p:cNvPr>
          <p:cNvSpPr/>
          <p:nvPr/>
        </p:nvSpPr>
        <p:spPr>
          <a:xfrm>
            <a:off x="-180528" y="11979"/>
            <a:ext cx="2592288" cy="3048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a:t>第７号様式　事業実績（ポンチ絵）</a:t>
            </a:r>
            <a:endParaRPr kumimoji="1" lang="en-US" altLang="ja-JP" sz="1050" dirty="0"/>
          </a:p>
        </p:txBody>
      </p:sp>
      <p:sp>
        <p:nvSpPr>
          <p:cNvPr id="2" name="四角形: 角を丸くする 1">
            <a:extLst>
              <a:ext uri="{FF2B5EF4-FFF2-40B4-BE49-F238E27FC236}">
                <a16:creationId xmlns:a16="http://schemas.microsoft.com/office/drawing/2014/main" id="{3927BA77-0479-FBD6-6D45-FB5FF52DDF80}"/>
              </a:ext>
            </a:extLst>
          </p:cNvPr>
          <p:cNvSpPr/>
          <p:nvPr/>
        </p:nvSpPr>
        <p:spPr>
          <a:xfrm>
            <a:off x="2979997" y="2525449"/>
            <a:ext cx="3168352" cy="399989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chemeClr val="tx1"/>
                </a:solidFill>
              </a:rPr>
              <a:t>当該資料は</a:t>
            </a:r>
            <a:r>
              <a:rPr lang="en-US" altLang="ja-JP" sz="1200" dirty="0">
                <a:solidFill>
                  <a:schemeClr val="tx1"/>
                </a:solidFill>
              </a:rPr>
              <a:t>HP</a:t>
            </a:r>
            <a:r>
              <a:rPr lang="ja-JP" altLang="en-US" sz="1200" dirty="0">
                <a:solidFill>
                  <a:schemeClr val="tx1"/>
                </a:solidFill>
              </a:rPr>
              <a:t>等で公表を予定しています。連携市町村、現地拠点、事業のポイント、人材育成・定着計画及び目標、当該年度の活動内容、取組によって得られる成果は必ず記入してください（それ以外に記入したい項目があれば記入可能）。写真や図を用い、分かりやすい記入を心がけてください（写真や図の枚数制限無し）。</a:t>
            </a:r>
            <a:endParaRPr lang="en-US" altLang="ja-JP" sz="1200" dirty="0">
              <a:solidFill>
                <a:schemeClr val="tx1"/>
              </a:solidFill>
            </a:endParaRPr>
          </a:p>
          <a:p>
            <a:r>
              <a:rPr lang="ja-JP" altLang="en-US" sz="1200" dirty="0">
                <a:solidFill>
                  <a:schemeClr val="tx1"/>
                </a:solidFill>
              </a:rPr>
              <a:t>フォントや色は自由に変更可能です（ただし</a:t>
            </a:r>
            <a:r>
              <a:rPr lang="en-US" altLang="ja-JP" sz="1200" dirty="0">
                <a:solidFill>
                  <a:schemeClr val="tx1"/>
                </a:solidFill>
                <a:latin typeface="ＭＳ Ｐゴシック" panose="020B0600070205080204" pitchFamily="50" charset="-128"/>
              </a:rPr>
              <a:t>A</a:t>
            </a:r>
            <a:r>
              <a:rPr lang="ja-JP" altLang="en-US" sz="1200" dirty="0">
                <a:solidFill>
                  <a:schemeClr val="tx1"/>
                </a:solidFill>
              </a:rPr>
              <a:t>４、１枚で記入してください）。</a:t>
            </a:r>
            <a:endParaRPr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連携する市町村が複数ある場合には、連携市町村毎に事業内容をまとめた資料と本事業全体の内容をまとめた資料の両方を作成してください。</a:t>
            </a:r>
            <a:endParaRPr kumimoji="1"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例：２つの市町村と連携する場合は、</a:t>
            </a:r>
            <a:endParaRPr kumimoji="1" lang="en-US" altLang="ja-JP" sz="1200" dirty="0">
              <a:solidFill>
                <a:schemeClr val="tx1"/>
              </a:solidFill>
            </a:endParaRPr>
          </a:p>
          <a:p>
            <a:r>
              <a:rPr kumimoji="1" lang="ja-JP" altLang="en-US" sz="1200" dirty="0">
                <a:solidFill>
                  <a:schemeClr val="tx1"/>
                </a:solidFill>
              </a:rPr>
              <a:t>　①市町村Ａとの事業内容</a:t>
            </a:r>
            <a:endParaRPr kumimoji="1" lang="en-US" altLang="ja-JP" sz="1200" dirty="0">
              <a:solidFill>
                <a:schemeClr val="tx1"/>
              </a:solidFill>
            </a:endParaRPr>
          </a:p>
          <a:p>
            <a:r>
              <a:rPr kumimoji="1" lang="ja-JP" altLang="en-US" sz="1200" dirty="0">
                <a:solidFill>
                  <a:schemeClr val="tx1"/>
                </a:solidFill>
              </a:rPr>
              <a:t>　②市町村Ｂとの事業内容</a:t>
            </a:r>
            <a:endParaRPr kumimoji="1" lang="en-US" altLang="ja-JP" sz="1200" dirty="0">
              <a:solidFill>
                <a:schemeClr val="tx1"/>
              </a:solidFill>
            </a:endParaRPr>
          </a:p>
          <a:p>
            <a:r>
              <a:rPr kumimoji="1" lang="ja-JP" altLang="en-US" sz="1200" dirty="0">
                <a:solidFill>
                  <a:schemeClr val="tx1"/>
                </a:solidFill>
              </a:rPr>
              <a:t>　③事業全体のまとめ資料</a:t>
            </a:r>
            <a:endParaRPr kumimoji="1" lang="en-US" altLang="ja-JP" sz="1200" dirty="0">
              <a:solidFill>
                <a:schemeClr val="tx1"/>
              </a:solidFill>
            </a:endParaRPr>
          </a:p>
          <a:p>
            <a:r>
              <a:rPr kumimoji="1" lang="ja-JP" altLang="en-US" sz="1200" dirty="0">
                <a:solidFill>
                  <a:schemeClr val="tx1"/>
                </a:solidFill>
              </a:rPr>
              <a:t>　の３つの作成をお願いします。</a:t>
            </a:r>
          </a:p>
        </p:txBody>
      </p:sp>
    </p:spTree>
    <p:extLst>
      <p:ext uri="{BB962C8B-B14F-4D97-AF65-F5344CB8AC3E}">
        <p14:creationId xmlns:p14="http://schemas.microsoft.com/office/powerpoint/2010/main" val="498404303"/>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573</TotalTime>
  <Words>300</Words>
  <Application>Microsoft Office PowerPoint</Application>
  <PresentationFormat>画面に合わせる (4:3)</PresentationFormat>
  <Paragraphs>27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ＭＳ ゴシック</vt:lpstr>
      <vt:lpstr>Arial</vt:lpstr>
      <vt:lpstr>Calibri</vt:lpstr>
      <vt:lpstr>Times New Roman</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安田 吉紀</cp:lastModifiedBy>
  <cp:revision>81</cp:revision>
  <cp:lastPrinted>2019-01-10T14:27:51Z</cp:lastPrinted>
  <dcterms:created xsi:type="dcterms:W3CDTF">2015-08-04T05:55:43Z</dcterms:created>
  <dcterms:modified xsi:type="dcterms:W3CDTF">2026-04-07T01:45:18Z</dcterms:modified>
</cp:coreProperties>
</file>